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6"/>
  </p:notesMasterIdLst>
  <p:handoutMasterIdLst>
    <p:handoutMasterId r:id="rId17"/>
  </p:handoutMasterIdLst>
  <p:sldIdLst>
    <p:sldId id="375" r:id="rId2"/>
    <p:sldId id="323" r:id="rId3"/>
    <p:sldId id="376" r:id="rId4"/>
    <p:sldId id="377" r:id="rId5"/>
    <p:sldId id="391" r:id="rId6"/>
    <p:sldId id="382" r:id="rId7"/>
    <p:sldId id="384" r:id="rId8"/>
    <p:sldId id="385" r:id="rId9"/>
    <p:sldId id="378" r:id="rId10"/>
    <p:sldId id="380" r:id="rId11"/>
    <p:sldId id="381" r:id="rId12"/>
    <p:sldId id="379" r:id="rId13"/>
    <p:sldId id="387" r:id="rId14"/>
    <p:sldId id="390" r:id="rId15"/>
  </p:sldIdLst>
  <p:sldSz cx="9144000" cy="6858000" type="screen4x3"/>
  <p:notesSz cx="6810375" cy="9942513"/>
  <p:defaultTextStyle>
    <a:defPPr>
      <a:defRPr lang="en-GB"/>
    </a:defPPr>
    <a:lvl1pPr algn="l" rtl="0" fontAlgn="base">
      <a:spcBef>
        <a:spcPct val="0"/>
      </a:spcBef>
      <a:spcAft>
        <a:spcPct val="0"/>
      </a:spcAft>
      <a:defRPr sz="36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36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36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36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36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36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36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36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36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01">
          <p15:clr>
            <a:srgbClr val="A4A3A4"/>
          </p15:clr>
        </p15:guide>
        <p15:guide id="2" pos="3127">
          <p15:clr>
            <a:srgbClr val="A4A3A4"/>
          </p15:clr>
        </p15:guide>
        <p15:guide id="3" orient="horz" pos="2146">
          <p15:clr>
            <a:srgbClr val="A4A3A4"/>
          </p15:clr>
        </p15:guide>
        <p15:guide id="4" pos="3132">
          <p15:clr>
            <a:srgbClr val="A4A3A4"/>
          </p15:clr>
        </p15:guide>
        <p15:guide id="5" orient="horz" pos="3067">
          <p15:clr>
            <a:srgbClr val="A4A3A4"/>
          </p15:clr>
        </p15:guide>
        <p15:guide id="6" orient="horz" pos="3133">
          <p15:clr>
            <a:srgbClr val="A4A3A4"/>
          </p15:clr>
        </p15:guide>
        <p15:guide id="7" pos="2142">
          <p15:clr>
            <a:srgbClr val="A4A3A4"/>
          </p15:clr>
        </p15:guide>
        <p15:guide id="8"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hodes, Joy" initials="RJ" lastIdx="1" clrIdx="0">
    <p:extLst>
      <p:ext uri="{19B8F6BF-5375-455C-9EA6-DF929625EA0E}">
        <p15:presenceInfo xmlns:p15="http://schemas.microsoft.com/office/powerpoint/2012/main" userId="S::jrhodes@valeofglamorgan.gov.uk::a86af612-71e6-410d-8851-812062c829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432FF"/>
    <a:srgbClr val="00CC99"/>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4" autoAdjust="0"/>
    <p:restoredTop sz="94718"/>
  </p:normalViewPr>
  <p:slideViewPr>
    <p:cSldViewPr>
      <p:cViewPr varScale="1">
        <p:scale>
          <a:sx n="115" d="100"/>
          <a:sy n="115" d="100"/>
        </p:scale>
        <p:origin x="358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14" d="100"/>
          <a:sy n="114" d="100"/>
        </p:scale>
        <p:origin x="7836" y="132"/>
      </p:cViewPr>
      <p:guideLst>
        <p:guide orient="horz" pos="2101"/>
        <p:guide pos="3127"/>
        <p:guide orient="horz" pos="2146"/>
        <p:guide pos="3132"/>
        <p:guide orient="horz" pos="3067"/>
        <p:guide orient="horz" pos="3133"/>
        <p:guide pos="214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04T15:43:02.650" idx="1">
    <p:pos x="10" y="10"/>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1" y="0"/>
            <a:ext cx="2951562" cy="49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80" tIns="45789" rIns="91580" bIns="45789" numCol="1" anchor="t" anchorCtr="0" compatLnSpc="1">
            <a:prstTxWarp prst="textNoShape">
              <a:avLst/>
            </a:prstTxWarp>
          </a:bodyPr>
          <a:lstStyle>
            <a:lvl1pPr defTabSz="916586">
              <a:defRPr sz="1200">
                <a:latin typeface="Arial" charset="0"/>
                <a:ea typeface="+mn-ea"/>
              </a:defRPr>
            </a:lvl1pPr>
          </a:lstStyle>
          <a:p>
            <a:pPr>
              <a:defRPr/>
            </a:pPr>
            <a:endParaRPr lang="en-GB" altLang="en-US"/>
          </a:p>
        </p:txBody>
      </p:sp>
      <p:sp>
        <p:nvSpPr>
          <p:cNvPr id="44035" name="Rectangle 3"/>
          <p:cNvSpPr>
            <a:spLocks noGrp="1" noChangeArrowheads="1"/>
          </p:cNvSpPr>
          <p:nvPr>
            <p:ph type="dt" sz="quarter" idx="1"/>
          </p:nvPr>
        </p:nvSpPr>
        <p:spPr bwMode="auto">
          <a:xfrm>
            <a:off x="3856635" y="0"/>
            <a:ext cx="2952651" cy="49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80" tIns="45789" rIns="91580" bIns="45789" numCol="1" anchor="t" anchorCtr="0" compatLnSpc="1">
            <a:prstTxWarp prst="textNoShape">
              <a:avLst/>
            </a:prstTxWarp>
          </a:bodyPr>
          <a:lstStyle>
            <a:lvl1pPr algn="r" defTabSz="916586">
              <a:defRPr sz="1200">
                <a:latin typeface="Arial" charset="0"/>
                <a:ea typeface="+mn-ea"/>
              </a:defRPr>
            </a:lvl1pPr>
          </a:lstStyle>
          <a:p>
            <a:pPr>
              <a:defRPr/>
            </a:pPr>
            <a:endParaRPr lang="en-GB" altLang="en-US"/>
          </a:p>
        </p:txBody>
      </p:sp>
      <p:sp>
        <p:nvSpPr>
          <p:cNvPr id="44036" name="Rectangle 4"/>
          <p:cNvSpPr>
            <a:spLocks noGrp="1" noChangeArrowheads="1"/>
          </p:cNvSpPr>
          <p:nvPr>
            <p:ph type="ftr" sz="quarter" idx="2"/>
          </p:nvPr>
        </p:nvSpPr>
        <p:spPr bwMode="auto">
          <a:xfrm>
            <a:off x="1" y="9443139"/>
            <a:ext cx="2951562" cy="49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80" tIns="45789" rIns="91580" bIns="45789" numCol="1" anchor="b" anchorCtr="0" compatLnSpc="1">
            <a:prstTxWarp prst="textNoShape">
              <a:avLst/>
            </a:prstTxWarp>
          </a:bodyPr>
          <a:lstStyle>
            <a:lvl1pPr defTabSz="916586">
              <a:defRPr sz="1200">
                <a:latin typeface="Arial" charset="0"/>
                <a:ea typeface="+mn-ea"/>
              </a:defRPr>
            </a:lvl1pPr>
          </a:lstStyle>
          <a:p>
            <a:pPr>
              <a:defRPr/>
            </a:pPr>
            <a:endParaRPr lang="en-GB" altLang="en-US"/>
          </a:p>
        </p:txBody>
      </p:sp>
      <p:sp>
        <p:nvSpPr>
          <p:cNvPr id="44037" name="Rectangle 5"/>
          <p:cNvSpPr>
            <a:spLocks noGrp="1" noChangeArrowheads="1"/>
          </p:cNvSpPr>
          <p:nvPr>
            <p:ph type="sldNum" sz="quarter" idx="3"/>
          </p:nvPr>
        </p:nvSpPr>
        <p:spPr bwMode="auto">
          <a:xfrm>
            <a:off x="3856635" y="9443139"/>
            <a:ext cx="2952651" cy="49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80" tIns="45789" rIns="91580" bIns="45789" numCol="1" anchor="b" anchorCtr="0" compatLnSpc="1">
            <a:prstTxWarp prst="textNoShape">
              <a:avLst/>
            </a:prstTxWarp>
          </a:bodyPr>
          <a:lstStyle>
            <a:lvl1pPr algn="r" defTabSz="916586">
              <a:defRPr sz="1200"/>
            </a:lvl1pPr>
          </a:lstStyle>
          <a:p>
            <a:fld id="{6C63242A-06EE-4D7F-BFAF-C0A247D5D7FC}" type="slidenum">
              <a:rPr lang="en-GB" altLang="en-US"/>
              <a:pPr/>
              <a:t>‹#›</a:t>
            </a:fld>
            <a:endParaRPr lang="en-GB" altLang="en-US"/>
          </a:p>
        </p:txBody>
      </p:sp>
    </p:spTree>
    <p:extLst>
      <p:ext uri="{BB962C8B-B14F-4D97-AF65-F5344CB8AC3E}">
        <p14:creationId xmlns:p14="http://schemas.microsoft.com/office/powerpoint/2010/main" val="226768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51562" cy="49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80" tIns="45789" rIns="91580" bIns="45789" numCol="1" anchor="t" anchorCtr="0" compatLnSpc="1">
            <a:prstTxWarp prst="textNoShape">
              <a:avLst/>
            </a:prstTxWarp>
          </a:bodyPr>
          <a:lstStyle>
            <a:lvl1pPr defTabSz="916586">
              <a:defRPr sz="1200">
                <a:latin typeface="Arial" charset="0"/>
                <a:ea typeface="+mn-ea"/>
              </a:defRPr>
            </a:lvl1pPr>
          </a:lstStyle>
          <a:p>
            <a:pPr>
              <a:defRPr/>
            </a:pPr>
            <a:endParaRPr lang="en-GB" altLang="en-US"/>
          </a:p>
        </p:txBody>
      </p:sp>
      <p:sp>
        <p:nvSpPr>
          <p:cNvPr id="4099" name="Rectangle 3"/>
          <p:cNvSpPr>
            <a:spLocks noGrp="1" noChangeArrowheads="1"/>
          </p:cNvSpPr>
          <p:nvPr>
            <p:ph type="dt" idx="1"/>
          </p:nvPr>
        </p:nvSpPr>
        <p:spPr bwMode="auto">
          <a:xfrm>
            <a:off x="3856635" y="0"/>
            <a:ext cx="2952651" cy="49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80" tIns="45789" rIns="91580" bIns="45789" numCol="1" anchor="t" anchorCtr="0" compatLnSpc="1">
            <a:prstTxWarp prst="textNoShape">
              <a:avLst/>
            </a:prstTxWarp>
          </a:bodyPr>
          <a:lstStyle>
            <a:lvl1pPr algn="r" defTabSz="916586">
              <a:defRPr sz="1200">
                <a:latin typeface="Arial" charset="0"/>
                <a:ea typeface="+mn-ea"/>
              </a:defRPr>
            </a:lvl1pPr>
          </a:lstStyle>
          <a:p>
            <a:pPr>
              <a:defRPr/>
            </a:pPr>
            <a:endParaRPr lang="en-GB" altLang="en-US"/>
          </a:p>
        </p:txBody>
      </p:sp>
      <p:sp>
        <p:nvSpPr>
          <p:cNvPr id="32772" name="Rectangle 4"/>
          <p:cNvSpPr>
            <a:spLocks noGrp="1" noRot="1" noChangeAspect="1" noChangeArrowheads="1" noTextEdit="1"/>
          </p:cNvSpPr>
          <p:nvPr>
            <p:ph type="sldImg" idx="2"/>
          </p:nvPr>
        </p:nvSpPr>
        <p:spPr bwMode="auto">
          <a:xfrm>
            <a:off x="919163" y="746125"/>
            <a:ext cx="4972050" cy="3729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1800" y="4723937"/>
            <a:ext cx="5446775" cy="4473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80" tIns="45789" rIns="91580" bIns="45789"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4102" name="Rectangle 6"/>
          <p:cNvSpPr>
            <a:spLocks noGrp="1" noChangeArrowheads="1"/>
          </p:cNvSpPr>
          <p:nvPr>
            <p:ph type="ftr" sz="quarter" idx="4"/>
          </p:nvPr>
        </p:nvSpPr>
        <p:spPr bwMode="auto">
          <a:xfrm>
            <a:off x="1" y="9443139"/>
            <a:ext cx="2951562" cy="49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80" tIns="45789" rIns="91580" bIns="45789" numCol="1" anchor="b" anchorCtr="0" compatLnSpc="1">
            <a:prstTxWarp prst="textNoShape">
              <a:avLst/>
            </a:prstTxWarp>
          </a:bodyPr>
          <a:lstStyle>
            <a:lvl1pPr defTabSz="916586">
              <a:defRPr sz="1200">
                <a:latin typeface="Arial" charset="0"/>
                <a:ea typeface="+mn-ea"/>
              </a:defRPr>
            </a:lvl1pPr>
          </a:lstStyle>
          <a:p>
            <a:pPr>
              <a:defRPr/>
            </a:pPr>
            <a:endParaRPr lang="en-GB" altLang="en-US"/>
          </a:p>
        </p:txBody>
      </p:sp>
      <p:sp>
        <p:nvSpPr>
          <p:cNvPr id="4103" name="Rectangle 7"/>
          <p:cNvSpPr>
            <a:spLocks noGrp="1" noChangeArrowheads="1"/>
          </p:cNvSpPr>
          <p:nvPr>
            <p:ph type="sldNum" sz="quarter" idx="5"/>
          </p:nvPr>
        </p:nvSpPr>
        <p:spPr bwMode="auto">
          <a:xfrm>
            <a:off x="3856635" y="9443139"/>
            <a:ext cx="2952651" cy="49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80" tIns="45789" rIns="91580" bIns="45789" numCol="1" anchor="b" anchorCtr="0" compatLnSpc="1">
            <a:prstTxWarp prst="textNoShape">
              <a:avLst/>
            </a:prstTxWarp>
          </a:bodyPr>
          <a:lstStyle>
            <a:lvl1pPr algn="r" defTabSz="916586">
              <a:defRPr sz="1200"/>
            </a:lvl1pPr>
          </a:lstStyle>
          <a:p>
            <a:fld id="{FF9F1609-B943-4013-96BD-040E255DF5D6}" type="slidenum">
              <a:rPr lang="en-GB" altLang="en-US"/>
              <a:pPr/>
              <a:t>‹#›</a:t>
            </a:fld>
            <a:endParaRPr lang="en-GB" altLang="en-US"/>
          </a:p>
        </p:txBody>
      </p:sp>
    </p:spTree>
    <p:extLst>
      <p:ext uri="{BB962C8B-B14F-4D97-AF65-F5344CB8AC3E}">
        <p14:creationId xmlns:p14="http://schemas.microsoft.com/office/powerpoint/2010/main" val="1598725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1</a:t>
            </a:fld>
            <a:endParaRPr lang="en-GB" altLang="en-US"/>
          </a:p>
        </p:txBody>
      </p:sp>
    </p:spTree>
    <p:extLst>
      <p:ext uri="{BB962C8B-B14F-4D97-AF65-F5344CB8AC3E}">
        <p14:creationId xmlns:p14="http://schemas.microsoft.com/office/powerpoint/2010/main" val="4208187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Universal Provision (school by school)</a:t>
            </a:r>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10</a:t>
            </a:fld>
            <a:endParaRPr lang="en-GB" altLang="en-US"/>
          </a:p>
        </p:txBody>
      </p:sp>
    </p:spTree>
    <p:extLst>
      <p:ext uri="{BB962C8B-B14F-4D97-AF65-F5344CB8AC3E}">
        <p14:creationId xmlns:p14="http://schemas.microsoft.com/office/powerpoint/2010/main" val="698973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PCP reviews ensure that you are included in planning the way forward for your child.  Children who have an IDP should have a PCP IDP review meeting once a year </a:t>
            </a:r>
            <a:r>
              <a:rPr lang="en-GB" u="sng" dirty="0"/>
              <a:t>at least.</a:t>
            </a:r>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11</a:t>
            </a:fld>
            <a:endParaRPr lang="en-GB" altLang="en-US"/>
          </a:p>
        </p:txBody>
      </p:sp>
    </p:spTree>
    <p:extLst>
      <p:ext uri="{BB962C8B-B14F-4D97-AF65-F5344CB8AC3E}">
        <p14:creationId xmlns:p14="http://schemas.microsoft.com/office/powerpoint/2010/main" val="931579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Need something about which </a:t>
            </a:r>
            <a:r>
              <a:rPr lang="en-GB" dirty="0" err="1"/>
              <a:t>chn</a:t>
            </a:r>
            <a:r>
              <a:rPr lang="en-GB" dirty="0"/>
              <a:t> will be identified ??</a:t>
            </a:r>
          </a:p>
          <a:p>
            <a:r>
              <a:rPr lang="en-GB" dirty="0"/>
              <a:t>Information can be found on the school website and LA website</a:t>
            </a:r>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12</a:t>
            </a:fld>
            <a:endParaRPr lang="en-GB" altLang="en-US"/>
          </a:p>
        </p:txBody>
      </p:sp>
    </p:spTree>
    <p:extLst>
      <p:ext uri="{BB962C8B-B14F-4D97-AF65-F5344CB8AC3E}">
        <p14:creationId xmlns:p14="http://schemas.microsoft.com/office/powerpoint/2010/main" val="1133112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SNAP CYMRU are also available should you feel you need independent advice .</a:t>
            </a:r>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13</a:t>
            </a:fld>
            <a:endParaRPr lang="en-GB" altLang="en-US"/>
          </a:p>
        </p:txBody>
      </p:sp>
    </p:spTree>
    <p:extLst>
      <p:ext uri="{BB962C8B-B14F-4D97-AF65-F5344CB8AC3E}">
        <p14:creationId xmlns:p14="http://schemas.microsoft.com/office/powerpoint/2010/main" val="2144686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14</a:t>
            </a:fld>
            <a:endParaRPr lang="en-GB" altLang="en-US"/>
          </a:p>
        </p:txBody>
      </p:sp>
    </p:spTree>
    <p:extLst>
      <p:ext uri="{BB962C8B-B14F-4D97-AF65-F5344CB8AC3E}">
        <p14:creationId xmlns:p14="http://schemas.microsoft.com/office/powerpoint/2010/main" val="972856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90435" y="4649201"/>
            <a:ext cx="5446775" cy="4473065"/>
          </a:xfrm>
        </p:spPr>
        <p:txBody>
          <a:bodyPr/>
          <a:lstStyle/>
          <a:p>
            <a:pPr marL="171450" indent="-171450">
              <a:buFontTx/>
              <a:buChar char="-"/>
            </a:pPr>
            <a:r>
              <a:rPr lang="en-GB" dirty="0"/>
              <a:t>Welsh Government has passed new legislation , called the Additional Learning Needs Education Tribunal (Wales) Bill which will replace all of the current legislation and guidance about special educational needs. </a:t>
            </a:r>
          </a:p>
          <a:p>
            <a:pPr marL="171450" indent="-171450">
              <a:buFontTx/>
              <a:buChar char="-"/>
            </a:pPr>
            <a:endParaRPr lang="en-GB" dirty="0"/>
          </a:p>
          <a:p>
            <a:pPr marL="171450" indent="-171450">
              <a:buFontTx/>
              <a:buChar char="-"/>
            </a:pPr>
            <a:r>
              <a:rPr lang="en-GB" dirty="0"/>
              <a:t>PURPOSE – READ QUOTE!</a:t>
            </a:r>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2</a:t>
            </a:fld>
            <a:endParaRPr lang="en-GB" altLang="en-US"/>
          </a:p>
        </p:txBody>
      </p:sp>
    </p:spTree>
    <p:extLst>
      <p:ext uri="{BB962C8B-B14F-4D97-AF65-F5344CB8AC3E}">
        <p14:creationId xmlns:p14="http://schemas.microsoft.com/office/powerpoint/2010/main" val="3164200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the Term ‘Special Educational Needs’, or SEN has been replaced with ‘Additional Learning Needs’, or ALN.</a:t>
            </a:r>
          </a:p>
          <a:p>
            <a:r>
              <a:rPr lang="en-GB" dirty="0"/>
              <a:t>  - Special Needs Co-Ordinator’s (SENCo) are now called Additional Learning Needs Co-Ordinator’s (</a:t>
            </a:r>
            <a:r>
              <a:rPr lang="en-GB" dirty="0" err="1"/>
              <a:t>ALNCo’s</a:t>
            </a:r>
            <a:r>
              <a:rPr lang="en-GB" dirty="0"/>
              <a:t>).  This is now a statutory role and all schools Have to have one in place.  </a:t>
            </a:r>
          </a:p>
          <a:p>
            <a:endParaRPr lang="en-GB" dirty="0"/>
          </a:p>
          <a:p>
            <a:pPr marL="0" indent="0">
              <a:buFont typeface="Arial" panose="020B0604020202020204" pitchFamily="34" charset="0"/>
              <a:buNone/>
            </a:pPr>
            <a:r>
              <a:rPr lang="en-GB" dirty="0"/>
              <a:t>2. There will be a single system relating to the support given to children and young people aged between 0-25 who have ALN</a:t>
            </a:r>
          </a:p>
          <a:p>
            <a:pPr marL="173062" indent="-173062">
              <a:buFont typeface="Arial" panose="020B0604020202020204" pitchFamily="34" charset="0"/>
              <a:buChar char="•"/>
            </a:pPr>
            <a:r>
              <a:rPr lang="en-GB" dirty="0"/>
              <a:t>This is instead of the two current separate systems operating to support children and young people in Further Education. </a:t>
            </a:r>
          </a:p>
          <a:p>
            <a:pPr marL="173062" indent="-173062">
              <a:buFont typeface="Arial" panose="020B0604020202020204" pitchFamily="34" charset="0"/>
              <a:buChar char="•"/>
            </a:pPr>
            <a:r>
              <a:rPr lang="en-GB" dirty="0"/>
              <a:t>1 for schools and the other for Further Education – Careers Wales are currently responsible for Further Education</a:t>
            </a:r>
          </a:p>
          <a:p>
            <a:endParaRPr lang="en-GB" dirty="0"/>
          </a:p>
          <a:p>
            <a:r>
              <a:rPr lang="en-GB" dirty="0"/>
              <a:t>3- All children who have been identified as having a significantly greater difficulty than their peers will be classified as having ALN and will have an Individual Development Plan (IDP) written for them in collaboration with them (if suitable age), parents, school staff, any health professional  OR outside agencies involved with them. </a:t>
            </a:r>
          </a:p>
          <a:p>
            <a:endParaRPr lang="en-GB" dirty="0"/>
          </a:p>
          <a:p>
            <a:r>
              <a:rPr lang="en-GB" dirty="0"/>
              <a:t>4- With Person centred Practise or PCP now integral to what we do in schools, the CYP is now more involved in planning the way forward for them </a:t>
            </a:r>
          </a:p>
          <a:p>
            <a:pPr marL="0" indent="0">
              <a:buFont typeface="Arial" panose="020B0604020202020204" pitchFamily="34" charset="0"/>
              <a:buNone/>
            </a:pPr>
            <a:r>
              <a:rPr lang="en-GB" dirty="0"/>
              <a:t>The Bill requires that learners’ views should always be considered as part of the planning process, along with those of their parents / carers. </a:t>
            </a:r>
          </a:p>
          <a:p>
            <a:pPr marL="173062" indent="-173062">
              <a:buFont typeface="Arial" panose="020B0604020202020204" pitchFamily="34" charset="0"/>
              <a:buChar char="•"/>
            </a:pPr>
            <a:r>
              <a:rPr lang="en-GB" dirty="0" err="1"/>
              <a:t>Ie</a:t>
            </a:r>
            <a:r>
              <a:rPr lang="en-GB" dirty="0"/>
              <a:t> involved in the writing of OPP’s,  IEP’s etc</a:t>
            </a:r>
          </a:p>
          <a:p>
            <a:pPr marL="173062" indent="-173062">
              <a:buFont typeface="Arial" panose="020B0604020202020204" pitchFamily="34" charset="0"/>
              <a:buChar char="•"/>
            </a:pPr>
            <a:r>
              <a:rPr lang="en-GB" dirty="0"/>
              <a:t>PCP Principles will be used </a:t>
            </a:r>
          </a:p>
          <a:p>
            <a:pPr marL="173062" indent="-173062">
              <a:buFont typeface="Arial" panose="020B0604020202020204" pitchFamily="34" charset="0"/>
              <a:buChar char="•"/>
            </a:pPr>
            <a:r>
              <a:rPr lang="en-GB" dirty="0"/>
              <a:t>Toolkit (will be updated – currently working on)</a:t>
            </a:r>
          </a:p>
          <a:p>
            <a:pPr marL="173062" indent="-173062">
              <a:buFont typeface="Arial" panose="020B0604020202020204" pitchFamily="34" charset="0"/>
              <a:buChar char="•"/>
            </a:pPr>
            <a:r>
              <a:rPr lang="en-GB" dirty="0"/>
              <a:t>Using a person centred approach should ensure that IDPs will be meaningful and fit for purpose</a:t>
            </a:r>
          </a:p>
          <a:p>
            <a:endParaRPr lang="en-GB" dirty="0"/>
          </a:p>
          <a:p>
            <a:r>
              <a:rPr lang="en-GB" dirty="0"/>
              <a:t>5 – </a:t>
            </a:r>
            <a:r>
              <a:rPr lang="en-GB" dirty="0">
                <a:solidFill>
                  <a:srgbClr val="FF0000"/>
                </a:solidFill>
              </a:rPr>
              <a:t>Outcomes written on the IDP are longer term and clearly map the way forward for the CYP.</a:t>
            </a:r>
          </a:p>
          <a:p>
            <a:endParaRPr lang="en-GB" dirty="0">
              <a:solidFill>
                <a:srgbClr val="FF000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solidFill>
                  <a:srgbClr val="FF0000"/>
                </a:solidFill>
              </a:rPr>
              <a:t>6,7,8 – </a:t>
            </a:r>
            <a:r>
              <a:rPr lang="en-GB" sz="1200" kern="1200" dirty="0">
                <a:solidFill>
                  <a:schemeClr val="tx1"/>
                </a:solidFill>
                <a:effectLst/>
                <a:latin typeface="Arial" charset="0"/>
                <a:ea typeface="+mn-ea"/>
                <a:cs typeface="+mn-cs"/>
              </a:rPr>
              <a:t>Parents and carers input is central to the decision making process and their first hand experiences with their CYP inform the support that is decided. </a:t>
            </a:r>
            <a:r>
              <a:rPr lang="en-GB" dirty="0">
                <a:solidFill>
                  <a:srgbClr val="FF0000"/>
                </a:solidFill>
              </a:rPr>
              <a:t>This new system sees all agencies working together for the benefit of the CYP , ensuring high aspirations and improved outcomes through increased collaboration.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solidFill>
                <a:srgbClr val="FF0000"/>
              </a:solidFill>
            </a:endParaRPr>
          </a:p>
          <a:p>
            <a:pPr marL="0" indent="0">
              <a:buFont typeface="Arial" panose="020B0604020202020204" pitchFamily="34" charset="0"/>
              <a:buNone/>
            </a:pPr>
            <a:r>
              <a:rPr lang="en-GB" dirty="0"/>
              <a:t>7 - Services need to work</a:t>
            </a:r>
            <a:r>
              <a:rPr lang="en-GB" baseline="0" dirty="0"/>
              <a:t> together collaboratively and flexibly in order to ensure that children, young people and their families and carers receive coherent, well co-ordinated support which helps them achieve positive outcomes.</a:t>
            </a:r>
            <a:endParaRPr lang="en-GB" dirty="0"/>
          </a:p>
          <a:p>
            <a:pPr marL="173062" indent="-173062">
              <a:buFont typeface="Arial" panose="020B0604020202020204" pitchFamily="34" charset="0"/>
              <a:buChar char="•"/>
            </a:pPr>
            <a:r>
              <a:rPr lang="en-GB" dirty="0"/>
              <a:t>The hope is for a multi-agency approach;  if necessary IDPs will include information from health, social services and other services as well as education</a:t>
            </a:r>
          </a:p>
          <a:p>
            <a:pPr marL="173062" indent="-173062">
              <a:buFont typeface="Arial" panose="020B0604020202020204" pitchFamily="34" charset="0"/>
              <a:buChar char="•"/>
            </a:pPr>
            <a:r>
              <a:rPr lang="en-GB" dirty="0"/>
              <a:t>It is good</a:t>
            </a:r>
            <a:r>
              <a:rPr lang="en-GB" baseline="0" dirty="0"/>
              <a:t> that all the information is together and the plan is that in review meetings all agencies will come together.  </a:t>
            </a:r>
            <a:endParaRPr lang="en-GB" dirty="0"/>
          </a:p>
          <a:p>
            <a:pPr marL="173062" indent="-173062">
              <a:buFont typeface="Arial" panose="020B0604020202020204" pitchFamily="34" charset="0"/>
              <a:buChar char="•"/>
            </a:pPr>
            <a:r>
              <a:rPr lang="en-GB" dirty="0"/>
              <a:t>IDPs will contain an action plan that is clear about which agency is responsible for delivering the individual elements. </a:t>
            </a:r>
            <a:endParaRPr lang="en-GB" baseline="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solidFill>
                <a:srgbClr val="FF000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8 - </a:t>
            </a:r>
            <a:r>
              <a:rPr lang="en-GB" dirty="0">
                <a:solidFill>
                  <a:schemeClr val="bg1"/>
                </a:solidFill>
                <a:latin typeface="Comic Sans MS" charset="0"/>
                <a:ea typeface="Comic Sans MS" charset="0"/>
                <a:cs typeface="Comic Sans MS" charset="0"/>
              </a:rPr>
              <a:t>Schools should ensure children and their parents are offered opportunities to raise concerns about the content of an IDP at an early stage to prevent disagreements arising. </a:t>
            </a:r>
          </a:p>
          <a:p>
            <a:endParaRPr lang="en-GB" dirty="0">
              <a:solidFill>
                <a:srgbClr val="FF0000"/>
              </a:solidFill>
            </a:endParaRPr>
          </a:p>
          <a:p>
            <a:endParaRPr lang="en-GB" dirty="0">
              <a:solidFill>
                <a:srgbClr val="FF0000"/>
              </a:solidFill>
            </a:endParaRPr>
          </a:p>
          <a:p>
            <a:r>
              <a:rPr lang="en-GB" dirty="0">
                <a:solidFill>
                  <a:srgbClr val="FF0000"/>
                </a:solidFill>
              </a:rPr>
              <a:t>10 – Obviously the new legislation </a:t>
            </a:r>
            <a:r>
              <a:rPr lang="en-GB" dirty="0" err="1">
                <a:solidFill>
                  <a:srgbClr val="FF0000"/>
                </a:solidFill>
              </a:rPr>
              <a:t>encompasse</a:t>
            </a:r>
            <a:r>
              <a:rPr lang="en-GB" dirty="0">
                <a:solidFill>
                  <a:srgbClr val="FF0000"/>
                </a:solidFill>
              </a:rPr>
              <a:t> all of these changes </a:t>
            </a:r>
          </a:p>
          <a:p>
            <a:endParaRPr lang="en-GB" dirty="0"/>
          </a:p>
          <a:p>
            <a:pPr marL="0" indent="0">
              <a:buFont typeface="Arial" panose="020B0604020202020204" pitchFamily="34" charset="0"/>
              <a:buNone/>
            </a:pPr>
            <a:endParaRPr lang="en-GB"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dirty="0">
              <a:solidFill>
                <a:schemeClr val="bg1"/>
              </a:solidFill>
              <a:latin typeface="Comic Sans MS" charset="0"/>
              <a:ea typeface="Comic Sans MS" charset="0"/>
              <a:cs typeface="Comic Sans MS" charset="0"/>
            </a:endParaRPr>
          </a:p>
          <a:p>
            <a:pPr marL="0" indent="0">
              <a:buFont typeface="Arial" panose="020B0604020202020204" pitchFamily="34" charset="0"/>
              <a:buNone/>
            </a:pPr>
            <a:r>
              <a:rPr lang="en-GB" dirty="0"/>
              <a:t>9- All children, their parents and young people will have the right to appeal to the Educational Tribunal against decisions made by a local authority in relation to their ALN or their IDP.</a:t>
            </a:r>
          </a:p>
          <a:p>
            <a:pPr marL="173062" indent="-173062">
              <a:buFont typeface="Arial" panose="020B0604020202020204" pitchFamily="34" charset="0"/>
              <a:buChar char="•"/>
            </a:pPr>
            <a:r>
              <a:rPr lang="en-GB" dirty="0"/>
              <a:t>Governing bodies of schools will not be subject to appeals. </a:t>
            </a:r>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3</a:t>
            </a:fld>
            <a:endParaRPr lang="en-GB" altLang="en-US"/>
          </a:p>
        </p:txBody>
      </p:sp>
    </p:spTree>
    <p:extLst>
      <p:ext uri="{BB962C8B-B14F-4D97-AF65-F5344CB8AC3E}">
        <p14:creationId xmlns:p14="http://schemas.microsoft.com/office/powerpoint/2010/main" val="1775895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how the government and LA classify ALN children is changing, and if your child is classed as having ‘SEN’ now they may not be classed as having ALN in the new system.  In real terms nothing will really alter for your child if they are already receiving additional learning provision and have an IEP.  </a:t>
            </a:r>
          </a:p>
          <a:p>
            <a:endParaRPr lang="en-GB" dirty="0"/>
          </a:p>
          <a:p>
            <a:r>
              <a:rPr lang="en-GB" dirty="0"/>
              <a:t>The definition within the ALNET is – read screen.</a:t>
            </a:r>
          </a:p>
          <a:p>
            <a:endParaRPr lang="en-GB" dirty="0"/>
          </a:p>
          <a:p>
            <a:r>
              <a:rPr lang="en-GB" dirty="0"/>
              <a:t>The ALNET definition of ALN can be seen on the screen now.  </a:t>
            </a:r>
          </a:p>
          <a:p>
            <a:endParaRPr lang="en-GB" dirty="0"/>
          </a:p>
          <a:p>
            <a:r>
              <a:rPr lang="en-GB" dirty="0"/>
              <a:t>The mention of significantly is important to remember here.  Many children struggle and fall a little behind their peers throughout their school career.  It is important that we look at the bigger picture .  Standardised scores need to be looked at closely and compared to other scores the child has, as well as looking at the scores of peers and those belonging to children in other schools of the same age. </a:t>
            </a:r>
          </a:p>
          <a:p>
            <a:endParaRPr lang="en-GB" dirty="0"/>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4</a:t>
            </a:fld>
            <a:endParaRPr lang="en-GB" altLang="en-US"/>
          </a:p>
        </p:txBody>
      </p:sp>
    </p:spTree>
    <p:extLst>
      <p:ext uri="{BB962C8B-B14F-4D97-AF65-F5344CB8AC3E}">
        <p14:creationId xmlns:p14="http://schemas.microsoft.com/office/powerpoint/2010/main" val="1529714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5</a:t>
            </a:fld>
            <a:endParaRPr lang="en-GB" altLang="en-US"/>
          </a:p>
        </p:txBody>
      </p:sp>
    </p:spTree>
    <p:extLst>
      <p:ext uri="{BB962C8B-B14F-4D97-AF65-F5344CB8AC3E}">
        <p14:creationId xmlns:p14="http://schemas.microsoft.com/office/powerpoint/2010/main" val="3753392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6</a:t>
            </a:fld>
            <a:endParaRPr lang="en-GB" altLang="en-US"/>
          </a:p>
        </p:txBody>
      </p:sp>
    </p:spTree>
    <p:extLst>
      <p:ext uri="{BB962C8B-B14F-4D97-AF65-F5344CB8AC3E}">
        <p14:creationId xmlns:p14="http://schemas.microsoft.com/office/powerpoint/2010/main" val="3192342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err="1"/>
              <a:t>Idps</a:t>
            </a:r>
            <a:r>
              <a:rPr lang="en-GB" dirty="0"/>
              <a:t> will be written in collaboration with school, CYP, families / carers and all agencies involved with the CYP.</a:t>
            </a:r>
          </a:p>
          <a:p>
            <a:pPr marL="171450" indent="-171450">
              <a:buFont typeface="Arial" panose="020B0604020202020204" pitchFamily="34" charset="0"/>
              <a:buChar char="•"/>
            </a:pPr>
            <a:r>
              <a:rPr lang="en-GB" dirty="0"/>
              <a:t>They will be reviewed and updated / amended AT LEAST every 12 months.</a:t>
            </a:r>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7</a:t>
            </a:fld>
            <a:endParaRPr lang="en-GB" altLang="en-US"/>
          </a:p>
        </p:txBody>
      </p:sp>
    </p:spTree>
    <p:extLst>
      <p:ext uri="{BB962C8B-B14F-4D97-AF65-F5344CB8AC3E}">
        <p14:creationId xmlns:p14="http://schemas.microsoft.com/office/powerpoint/2010/main" val="3172023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Additional Learning Provision, or ALP is provision that is additional to what all children should have access to within any classroom setting.  This could be support from a specialist team for example.  </a:t>
            </a:r>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8</a:t>
            </a:fld>
            <a:endParaRPr lang="en-GB" altLang="en-US"/>
          </a:p>
        </p:txBody>
      </p:sp>
    </p:spTree>
    <p:extLst>
      <p:ext uri="{BB962C8B-B14F-4D97-AF65-F5344CB8AC3E}">
        <p14:creationId xmlns:p14="http://schemas.microsoft.com/office/powerpoint/2010/main" val="2399457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9F1609-B943-4013-96BD-040E255DF5D6}" type="slidenum">
              <a:rPr lang="en-GB" altLang="en-US" smtClean="0"/>
              <a:pPr/>
              <a:t>9</a:t>
            </a:fld>
            <a:endParaRPr lang="en-GB" altLang="en-US"/>
          </a:p>
        </p:txBody>
      </p:sp>
    </p:spTree>
    <p:extLst>
      <p:ext uri="{BB962C8B-B14F-4D97-AF65-F5344CB8AC3E}">
        <p14:creationId xmlns:p14="http://schemas.microsoft.com/office/powerpoint/2010/main" val="3173050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fld id="{BEC7917F-8B07-4C55-A460-86378E5DB658}" type="slidenum">
              <a:rPr lang="en-GB" altLang="en-US" smtClean="0"/>
              <a:pPr/>
              <a:t>‹#›</a:t>
            </a:fld>
            <a:endParaRPr lang="en-GB" altLang="en-US"/>
          </a:p>
        </p:txBody>
      </p:sp>
    </p:spTree>
    <p:extLst>
      <p:ext uri="{BB962C8B-B14F-4D97-AF65-F5344CB8AC3E}">
        <p14:creationId xmlns:p14="http://schemas.microsoft.com/office/powerpoint/2010/main" val="28532077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fld id="{A8E987F3-4E2B-4AEA-A4B3-25DF783E0FD0}" type="slidenum">
              <a:rPr lang="en-GB" altLang="en-US" smtClean="0"/>
              <a:pPr/>
              <a:t>‹#›</a:t>
            </a:fld>
            <a:endParaRPr lang="en-GB" altLang="en-US"/>
          </a:p>
        </p:txBody>
      </p:sp>
    </p:spTree>
    <p:extLst>
      <p:ext uri="{BB962C8B-B14F-4D97-AF65-F5344CB8AC3E}">
        <p14:creationId xmlns:p14="http://schemas.microsoft.com/office/powerpoint/2010/main" val="122120888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fld id="{A6FDDC2F-C631-4594-B19E-204E3D193519}" type="slidenum">
              <a:rPr lang="en-GB" altLang="en-US" smtClean="0"/>
              <a:pPr/>
              <a:t>‹#›</a:t>
            </a:fld>
            <a:endParaRPr lang="en-GB" altLang="en-US"/>
          </a:p>
        </p:txBody>
      </p:sp>
    </p:spTree>
    <p:extLst>
      <p:ext uri="{BB962C8B-B14F-4D97-AF65-F5344CB8AC3E}">
        <p14:creationId xmlns:p14="http://schemas.microsoft.com/office/powerpoint/2010/main" val="361833262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fld id="{C7B42F88-53F4-4B11-8287-1512BC8778B0}" type="slidenum">
              <a:rPr lang="en-GB" altLang="en-US" smtClean="0"/>
              <a:pPr/>
              <a:t>‹#›</a:t>
            </a:fld>
            <a:endParaRPr lang="en-GB" altLang="en-US"/>
          </a:p>
        </p:txBody>
      </p:sp>
    </p:spTree>
    <p:extLst>
      <p:ext uri="{BB962C8B-B14F-4D97-AF65-F5344CB8AC3E}">
        <p14:creationId xmlns:p14="http://schemas.microsoft.com/office/powerpoint/2010/main" val="187696684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fld id="{398F5B62-D9E2-4683-8C42-74E4A6BCA4CC}" type="slidenum">
              <a:rPr lang="en-GB" altLang="en-US" smtClean="0"/>
              <a:pPr/>
              <a:t>‹#›</a:t>
            </a:fld>
            <a:endParaRPr lang="en-GB" altLang="en-US"/>
          </a:p>
        </p:txBody>
      </p:sp>
    </p:spTree>
    <p:extLst>
      <p:ext uri="{BB962C8B-B14F-4D97-AF65-F5344CB8AC3E}">
        <p14:creationId xmlns:p14="http://schemas.microsoft.com/office/powerpoint/2010/main" val="85394321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fld id="{64816D6C-7AF8-4F53-9AD4-F6470DE004AE}" type="slidenum">
              <a:rPr lang="en-GB" altLang="en-US" smtClean="0"/>
              <a:pPr/>
              <a:t>‹#›</a:t>
            </a:fld>
            <a:endParaRPr lang="en-GB" altLang="en-US"/>
          </a:p>
        </p:txBody>
      </p:sp>
    </p:spTree>
    <p:extLst>
      <p:ext uri="{BB962C8B-B14F-4D97-AF65-F5344CB8AC3E}">
        <p14:creationId xmlns:p14="http://schemas.microsoft.com/office/powerpoint/2010/main" val="252446881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GB" altLang="en-US"/>
          </a:p>
        </p:txBody>
      </p:sp>
      <p:sp>
        <p:nvSpPr>
          <p:cNvPr id="8" name="Footer Placeholder 7"/>
          <p:cNvSpPr>
            <a:spLocks noGrp="1"/>
          </p:cNvSpPr>
          <p:nvPr>
            <p:ph type="ftr" sz="quarter" idx="11"/>
          </p:nvPr>
        </p:nvSpPr>
        <p:spPr/>
        <p:txBody>
          <a:bodyPr/>
          <a:lstStyle/>
          <a:p>
            <a:pPr>
              <a:defRPr/>
            </a:pPr>
            <a:endParaRPr lang="en-GB" altLang="en-US"/>
          </a:p>
        </p:txBody>
      </p:sp>
      <p:sp>
        <p:nvSpPr>
          <p:cNvPr id="9" name="Slide Number Placeholder 8"/>
          <p:cNvSpPr>
            <a:spLocks noGrp="1"/>
          </p:cNvSpPr>
          <p:nvPr>
            <p:ph type="sldNum" sz="quarter" idx="12"/>
          </p:nvPr>
        </p:nvSpPr>
        <p:spPr/>
        <p:txBody>
          <a:bodyPr/>
          <a:lstStyle/>
          <a:p>
            <a:fld id="{544C1317-0D64-40C0-BB63-5468D793AB62}" type="slidenum">
              <a:rPr lang="en-GB" altLang="en-US" smtClean="0"/>
              <a:pPr/>
              <a:t>‹#›</a:t>
            </a:fld>
            <a:endParaRPr lang="en-GB" altLang="en-US"/>
          </a:p>
        </p:txBody>
      </p:sp>
    </p:spTree>
    <p:extLst>
      <p:ext uri="{BB962C8B-B14F-4D97-AF65-F5344CB8AC3E}">
        <p14:creationId xmlns:p14="http://schemas.microsoft.com/office/powerpoint/2010/main" val="150661853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GB" altLang="en-US"/>
          </a:p>
        </p:txBody>
      </p:sp>
      <p:sp>
        <p:nvSpPr>
          <p:cNvPr id="4" name="Footer Placeholder 3"/>
          <p:cNvSpPr>
            <a:spLocks noGrp="1"/>
          </p:cNvSpPr>
          <p:nvPr>
            <p:ph type="ftr" sz="quarter" idx="11"/>
          </p:nvPr>
        </p:nvSpPr>
        <p:spPr/>
        <p:txBody>
          <a:bodyPr/>
          <a:lstStyle/>
          <a:p>
            <a:pPr>
              <a:defRPr/>
            </a:pPr>
            <a:endParaRPr lang="en-GB" altLang="en-US"/>
          </a:p>
        </p:txBody>
      </p:sp>
      <p:sp>
        <p:nvSpPr>
          <p:cNvPr id="5" name="Slide Number Placeholder 4"/>
          <p:cNvSpPr>
            <a:spLocks noGrp="1"/>
          </p:cNvSpPr>
          <p:nvPr>
            <p:ph type="sldNum" sz="quarter" idx="12"/>
          </p:nvPr>
        </p:nvSpPr>
        <p:spPr/>
        <p:txBody>
          <a:bodyPr/>
          <a:lstStyle/>
          <a:p>
            <a:fld id="{DB3E081B-2F97-4077-AC79-AC538231C517}" type="slidenum">
              <a:rPr lang="en-GB" altLang="en-US" smtClean="0"/>
              <a:pPr/>
              <a:t>‹#›</a:t>
            </a:fld>
            <a:endParaRPr lang="en-GB" altLang="en-US"/>
          </a:p>
        </p:txBody>
      </p:sp>
    </p:spTree>
    <p:extLst>
      <p:ext uri="{BB962C8B-B14F-4D97-AF65-F5344CB8AC3E}">
        <p14:creationId xmlns:p14="http://schemas.microsoft.com/office/powerpoint/2010/main" val="69661527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ltLang="en-US"/>
          </a:p>
        </p:txBody>
      </p:sp>
      <p:sp>
        <p:nvSpPr>
          <p:cNvPr id="3" name="Footer Placeholder 2"/>
          <p:cNvSpPr>
            <a:spLocks noGrp="1"/>
          </p:cNvSpPr>
          <p:nvPr>
            <p:ph type="ftr" sz="quarter" idx="11"/>
          </p:nvPr>
        </p:nvSpPr>
        <p:spPr/>
        <p:txBody>
          <a:bodyPr/>
          <a:lstStyle/>
          <a:p>
            <a:pPr>
              <a:defRPr/>
            </a:pPr>
            <a:endParaRPr lang="en-GB" altLang="en-US"/>
          </a:p>
        </p:txBody>
      </p:sp>
      <p:sp>
        <p:nvSpPr>
          <p:cNvPr id="4" name="Slide Number Placeholder 3"/>
          <p:cNvSpPr>
            <a:spLocks noGrp="1"/>
          </p:cNvSpPr>
          <p:nvPr>
            <p:ph type="sldNum" sz="quarter" idx="12"/>
          </p:nvPr>
        </p:nvSpPr>
        <p:spPr/>
        <p:txBody>
          <a:bodyPr/>
          <a:lstStyle/>
          <a:p>
            <a:fld id="{4FAA900C-B9D9-44FC-9714-043105FE98BF}" type="slidenum">
              <a:rPr lang="en-GB" altLang="en-US" smtClean="0"/>
              <a:pPr/>
              <a:t>‹#›</a:t>
            </a:fld>
            <a:endParaRPr lang="en-GB" altLang="en-US"/>
          </a:p>
        </p:txBody>
      </p:sp>
    </p:spTree>
    <p:extLst>
      <p:ext uri="{BB962C8B-B14F-4D97-AF65-F5344CB8AC3E}">
        <p14:creationId xmlns:p14="http://schemas.microsoft.com/office/powerpoint/2010/main" val="199213985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fld id="{F03D8A07-710B-44A4-8A67-1D9B9E5C6659}" type="slidenum">
              <a:rPr lang="en-GB" altLang="en-US" smtClean="0"/>
              <a:pPr/>
              <a:t>‹#›</a:t>
            </a:fld>
            <a:endParaRPr lang="en-GB" altLang="en-US"/>
          </a:p>
        </p:txBody>
      </p:sp>
    </p:spTree>
    <p:extLst>
      <p:ext uri="{BB962C8B-B14F-4D97-AF65-F5344CB8AC3E}">
        <p14:creationId xmlns:p14="http://schemas.microsoft.com/office/powerpoint/2010/main" val="20104336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fld id="{D0034F4B-42D5-4C5D-B67D-8104102FE821}" type="slidenum">
              <a:rPr lang="en-GB" altLang="en-US" smtClean="0"/>
              <a:pPr/>
              <a:t>‹#›</a:t>
            </a:fld>
            <a:endParaRPr lang="en-GB" altLang="en-US"/>
          </a:p>
        </p:txBody>
      </p:sp>
    </p:spTree>
    <p:extLst>
      <p:ext uri="{BB962C8B-B14F-4D97-AF65-F5344CB8AC3E}">
        <p14:creationId xmlns:p14="http://schemas.microsoft.com/office/powerpoint/2010/main" val="24702995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F6CBB-8E8D-47FC-A190-8C539F99F574}" type="slidenum">
              <a:rPr lang="en-GB" altLang="en-US" smtClean="0"/>
              <a:pPr/>
              <a:t>‹#›</a:t>
            </a:fld>
            <a:endParaRPr lang="en-GB" altLang="en-US"/>
          </a:p>
        </p:txBody>
      </p:sp>
    </p:spTree>
    <p:extLst>
      <p:ext uri="{BB962C8B-B14F-4D97-AF65-F5344CB8AC3E}">
        <p14:creationId xmlns:p14="http://schemas.microsoft.com/office/powerpoint/2010/main" val="361946435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7">
            <a:extLst>
              <a:ext uri="{FF2B5EF4-FFF2-40B4-BE49-F238E27FC236}">
                <a16:creationId xmlns:a16="http://schemas.microsoft.com/office/drawing/2014/main" id="{B87C619C-EBAB-488E-96B9-153AA4C9B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29">
            <a:extLst>
              <a:ext uri="{FF2B5EF4-FFF2-40B4-BE49-F238E27FC236}">
                <a16:creationId xmlns:a16="http://schemas.microsoft.com/office/drawing/2014/main" id="{130DA1C1-36FD-41D8-9826-EE797BF39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89984"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628650" y="484632"/>
            <a:ext cx="4561284" cy="3566160"/>
          </a:xfrm>
          <a:prstGeom prst="rect">
            <a:avLst/>
          </a:prstGeom>
        </p:spPr>
        <p:txBody>
          <a:bodyPr vert="horz" lIns="91440" tIns="45720" rIns="91440" bIns="45720" rtlCol="0" anchor="b">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800" b="1" dirty="0">
                <a:solidFill>
                  <a:srgbClr val="FFFFFF"/>
                </a:solidFill>
                <a:latin typeface="Comic Sans MS" panose="030F0702030302020204" pitchFamily="66" charset="0"/>
              </a:rPr>
              <a:t>Additional Learning Needs Education Tribunal (Wales) Bill - ALNET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0740" y="420416"/>
            <a:ext cx="2948940" cy="2630135"/>
          </a:xfrm>
          <a:prstGeom prst="rect">
            <a:avLst/>
          </a:prstGeom>
        </p:spPr>
      </p:pic>
      <p:sp>
        <p:nvSpPr>
          <p:cNvPr id="40" name="sketch line">
            <a:extLst>
              <a:ext uri="{FF2B5EF4-FFF2-40B4-BE49-F238E27FC236}">
                <a16:creationId xmlns:a16="http://schemas.microsoft.com/office/drawing/2014/main" id="{35BC54F7-1315-4D6C-9420-A5BF0CDDB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106" y="4252192"/>
            <a:ext cx="3042412" cy="18288"/>
          </a:xfrm>
          <a:custGeom>
            <a:avLst/>
            <a:gdLst>
              <a:gd name="connsiteX0" fmla="*/ 0 w 3042412"/>
              <a:gd name="connsiteY0" fmla="*/ 0 h 18288"/>
              <a:gd name="connsiteX1" fmla="*/ 608482 w 3042412"/>
              <a:gd name="connsiteY1" fmla="*/ 0 h 18288"/>
              <a:gd name="connsiteX2" fmla="*/ 1216965 w 3042412"/>
              <a:gd name="connsiteY2" fmla="*/ 0 h 18288"/>
              <a:gd name="connsiteX3" fmla="*/ 1825447 w 3042412"/>
              <a:gd name="connsiteY3" fmla="*/ 0 h 18288"/>
              <a:gd name="connsiteX4" fmla="*/ 2373081 w 3042412"/>
              <a:gd name="connsiteY4" fmla="*/ 0 h 18288"/>
              <a:gd name="connsiteX5" fmla="*/ 3042412 w 3042412"/>
              <a:gd name="connsiteY5" fmla="*/ 0 h 18288"/>
              <a:gd name="connsiteX6" fmla="*/ 3042412 w 3042412"/>
              <a:gd name="connsiteY6" fmla="*/ 18288 h 18288"/>
              <a:gd name="connsiteX7" fmla="*/ 2494778 w 3042412"/>
              <a:gd name="connsiteY7" fmla="*/ 18288 h 18288"/>
              <a:gd name="connsiteX8" fmla="*/ 1977568 w 3042412"/>
              <a:gd name="connsiteY8" fmla="*/ 18288 h 18288"/>
              <a:gd name="connsiteX9" fmla="*/ 1369085 w 3042412"/>
              <a:gd name="connsiteY9" fmla="*/ 18288 h 18288"/>
              <a:gd name="connsiteX10" fmla="*/ 821451 w 3042412"/>
              <a:gd name="connsiteY10" fmla="*/ 18288 h 18288"/>
              <a:gd name="connsiteX11" fmla="*/ 0 w 3042412"/>
              <a:gd name="connsiteY11" fmla="*/ 18288 h 18288"/>
              <a:gd name="connsiteX12" fmla="*/ 0 w 3042412"/>
              <a:gd name="connsiteY12" fmla="*/ 0 h 18288"/>
              <a:gd name="connsiteX0" fmla="*/ 0 w 3042412"/>
              <a:gd name="connsiteY0" fmla="*/ 0 h 18288"/>
              <a:gd name="connsiteX1" fmla="*/ 547634 w 3042412"/>
              <a:gd name="connsiteY1" fmla="*/ 0 h 18288"/>
              <a:gd name="connsiteX2" fmla="*/ 1064844 w 3042412"/>
              <a:gd name="connsiteY2" fmla="*/ 0 h 18288"/>
              <a:gd name="connsiteX3" fmla="*/ 1612478 w 3042412"/>
              <a:gd name="connsiteY3" fmla="*/ 0 h 18288"/>
              <a:gd name="connsiteX4" fmla="*/ 2220961 w 3042412"/>
              <a:gd name="connsiteY4" fmla="*/ 0 h 18288"/>
              <a:gd name="connsiteX5" fmla="*/ 3042412 w 3042412"/>
              <a:gd name="connsiteY5" fmla="*/ 0 h 18288"/>
              <a:gd name="connsiteX6" fmla="*/ 3042412 w 3042412"/>
              <a:gd name="connsiteY6" fmla="*/ 18288 h 18288"/>
              <a:gd name="connsiteX7" fmla="*/ 2433930 w 3042412"/>
              <a:gd name="connsiteY7" fmla="*/ 18288 h 18288"/>
              <a:gd name="connsiteX8" fmla="*/ 1764599 w 3042412"/>
              <a:gd name="connsiteY8" fmla="*/ 18288 h 18288"/>
              <a:gd name="connsiteX9" fmla="*/ 1247389 w 3042412"/>
              <a:gd name="connsiteY9" fmla="*/ 18288 h 18288"/>
              <a:gd name="connsiteX10" fmla="*/ 578058 w 3042412"/>
              <a:gd name="connsiteY10" fmla="*/ 18288 h 18288"/>
              <a:gd name="connsiteX11" fmla="*/ 0 w 3042412"/>
              <a:gd name="connsiteY11" fmla="*/ 18288 h 18288"/>
              <a:gd name="connsiteX12" fmla="*/ 0 w 304241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42412" h="18288" fill="none" extrusionOk="0">
                <a:moveTo>
                  <a:pt x="0" y="0"/>
                </a:moveTo>
                <a:cubicBezTo>
                  <a:pt x="241527" y="1934"/>
                  <a:pt x="312357" y="-25541"/>
                  <a:pt x="608482" y="0"/>
                </a:cubicBezTo>
                <a:cubicBezTo>
                  <a:pt x="905825" y="26755"/>
                  <a:pt x="942048" y="23771"/>
                  <a:pt x="1216965" y="0"/>
                </a:cubicBezTo>
                <a:cubicBezTo>
                  <a:pt x="1478453" y="-59231"/>
                  <a:pt x="1664162" y="8588"/>
                  <a:pt x="1825447" y="0"/>
                </a:cubicBezTo>
                <a:cubicBezTo>
                  <a:pt x="1988078" y="-33898"/>
                  <a:pt x="2137561" y="9222"/>
                  <a:pt x="2373081" y="0"/>
                </a:cubicBezTo>
                <a:cubicBezTo>
                  <a:pt x="2586708" y="28336"/>
                  <a:pt x="2815076" y="-64836"/>
                  <a:pt x="3042412" y="0"/>
                </a:cubicBezTo>
                <a:cubicBezTo>
                  <a:pt x="3042378" y="4844"/>
                  <a:pt x="3042002" y="11009"/>
                  <a:pt x="3042412" y="18288"/>
                </a:cubicBezTo>
                <a:cubicBezTo>
                  <a:pt x="2911904" y="16374"/>
                  <a:pt x="2661250" y="-38049"/>
                  <a:pt x="2494778" y="18288"/>
                </a:cubicBezTo>
                <a:cubicBezTo>
                  <a:pt x="2307404" y="32907"/>
                  <a:pt x="2098663" y="30051"/>
                  <a:pt x="1977568" y="18288"/>
                </a:cubicBezTo>
                <a:cubicBezTo>
                  <a:pt x="1870622" y="-9869"/>
                  <a:pt x="1546198" y="30007"/>
                  <a:pt x="1369085" y="18288"/>
                </a:cubicBezTo>
                <a:cubicBezTo>
                  <a:pt x="1212400" y="-20955"/>
                  <a:pt x="1052388" y="6064"/>
                  <a:pt x="821451" y="18288"/>
                </a:cubicBezTo>
                <a:cubicBezTo>
                  <a:pt x="599490" y="17953"/>
                  <a:pt x="163903" y="63790"/>
                  <a:pt x="0" y="18288"/>
                </a:cubicBezTo>
                <a:cubicBezTo>
                  <a:pt x="-649" y="11698"/>
                  <a:pt x="663" y="5413"/>
                  <a:pt x="0" y="0"/>
                </a:cubicBezTo>
                <a:close/>
              </a:path>
              <a:path w="3042412" h="18288" stroke="0" extrusionOk="0">
                <a:moveTo>
                  <a:pt x="0" y="0"/>
                </a:moveTo>
                <a:cubicBezTo>
                  <a:pt x="245586" y="-7794"/>
                  <a:pt x="305354" y="-17085"/>
                  <a:pt x="547634" y="0"/>
                </a:cubicBezTo>
                <a:cubicBezTo>
                  <a:pt x="792151" y="22754"/>
                  <a:pt x="862568" y="-6918"/>
                  <a:pt x="1064844" y="0"/>
                </a:cubicBezTo>
                <a:cubicBezTo>
                  <a:pt x="1287782" y="14358"/>
                  <a:pt x="1408399" y="22587"/>
                  <a:pt x="1612478" y="0"/>
                </a:cubicBezTo>
                <a:cubicBezTo>
                  <a:pt x="1806201" y="-7497"/>
                  <a:pt x="2001135" y="-14315"/>
                  <a:pt x="2220961" y="0"/>
                </a:cubicBezTo>
                <a:cubicBezTo>
                  <a:pt x="2478404" y="56174"/>
                  <a:pt x="2863949" y="-41485"/>
                  <a:pt x="3042412" y="0"/>
                </a:cubicBezTo>
                <a:cubicBezTo>
                  <a:pt x="3041887" y="5049"/>
                  <a:pt x="3042605" y="12044"/>
                  <a:pt x="3042412" y="18288"/>
                </a:cubicBezTo>
                <a:cubicBezTo>
                  <a:pt x="2898261" y="22698"/>
                  <a:pt x="2711835" y="-4312"/>
                  <a:pt x="2433930" y="18288"/>
                </a:cubicBezTo>
                <a:cubicBezTo>
                  <a:pt x="2161458" y="45802"/>
                  <a:pt x="1964714" y="57508"/>
                  <a:pt x="1764599" y="18288"/>
                </a:cubicBezTo>
                <a:cubicBezTo>
                  <a:pt x="1552072" y="-5458"/>
                  <a:pt x="1481649" y="6173"/>
                  <a:pt x="1247389" y="18288"/>
                </a:cubicBezTo>
                <a:cubicBezTo>
                  <a:pt x="1065494" y="13144"/>
                  <a:pt x="864941" y="37672"/>
                  <a:pt x="578058" y="18288"/>
                </a:cubicBezTo>
                <a:cubicBezTo>
                  <a:pt x="292954" y="5041"/>
                  <a:pt x="152988" y="18121"/>
                  <a:pt x="0" y="18288"/>
                </a:cubicBezTo>
                <a:cubicBezTo>
                  <a:pt x="-39" y="12511"/>
                  <a:pt x="-381" y="8039"/>
                  <a:pt x="0" y="0"/>
                </a:cubicBezTo>
                <a:close/>
              </a:path>
              <a:path w="3042412" h="18288" fill="none" stroke="0" extrusionOk="0">
                <a:moveTo>
                  <a:pt x="0" y="0"/>
                </a:moveTo>
                <a:cubicBezTo>
                  <a:pt x="235158" y="5862"/>
                  <a:pt x="308044" y="-31950"/>
                  <a:pt x="608482" y="0"/>
                </a:cubicBezTo>
                <a:cubicBezTo>
                  <a:pt x="902629" y="27860"/>
                  <a:pt x="934292" y="30978"/>
                  <a:pt x="1216965" y="0"/>
                </a:cubicBezTo>
                <a:cubicBezTo>
                  <a:pt x="1510808" y="-36562"/>
                  <a:pt x="1634425" y="34680"/>
                  <a:pt x="1825447" y="0"/>
                </a:cubicBezTo>
                <a:cubicBezTo>
                  <a:pt x="1997408" y="-14401"/>
                  <a:pt x="2165611" y="21191"/>
                  <a:pt x="2373081" y="0"/>
                </a:cubicBezTo>
                <a:cubicBezTo>
                  <a:pt x="2621557" y="-225"/>
                  <a:pt x="2827861" y="-55622"/>
                  <a:pt x="3042412" y="0"/>
                </a:cubicBezTo>
                <a:cubicBezTo>
                  <a:pt x="3042726" y="4158"/>
                  <a:pt x="3041433" y="12539"/>
                  <a:pt x="3042412" y="18288"/>
                </a:cubicBezTo>
                <a:cubicBezTo>
                  <a:pt x="2956012" y="48012"/>
                  <a:pt x="2647692" y="-10464"/>
                  <a:pt x="2494778" y="18288"/>
                </a:cubicBezTo>
                <a:cubicBezTo>
                  <a:pt x="2306192" y="30912"/>
                  <a:pt x="2106948" y="29535"/>
                  <a:pt x="1977568" y="18288"/>
                </a:cubicBezTo>
                <a:cubicBezTo>
                  <a:pt x="1853031" y="-3851"/>
                  <a:pt x="1540302" y="30019"/>
                  <a:pt x="1369085" y="18288"/>
                </a:cubicBezTo>
                <a:cubicBezTo>
                  <a:pt x="1191765" y="-2739"/>
                  <a:pt x="1065499" y="-6890"/>
                  <a:pt x="821451" y="18288"/>
                </a:cubicBezTo>
                <a:cubicBezTo>
                  <a:pt x="599984" y="42417"/>
                  <a:pt x="179854" y="44896"/>
                  <a:pt x="0" y="18288"/>
                </a:cubicBezTo>
                <a:cubicBezTo>
                  <a:pt x="20" y="11469"/>
                  <a:pt x="-29" y="5154"/>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xmlns="" sd="2727557108">
                  <a:custGeom>
                    <a:avLst/>
                    <a:gdLst>
                      <a:gd name="connsiteX0" fmla="*/ 0 w 3042412"/>
                      <a:gd name="connsiteY0" fmla="*/ 0 h 18288"/>
                      <a:gd name="connsiteX1" fmla="*/ 608482 w 3042412"/>
                      <a:gd name="connsiteY1" fmla="*/ 0 h 18288"/>
                      <a:gd name="connsiteX2" fmla="*/ 1216965 w 3042412"/>
                      <a:gd name="connsiteY2" fmla="*/ 0 h 18288"/>
                      <a:gd name="connsiteX3" fmla="*/ 1825447 w 3042412"/>
                      <a:gd name="connsiteY3" fmla="*/ 0 h 18288"/>
                      <a:gd name="connsiteX4" fmla="*/ 2373081 w 3042412"/>
                      <a:gd name="connsiteY4" fmla="*/ 0 h 18288"/>
                      <a:gd name="connsiteX5" fmla="*/ 3042412 w 3042412"/>
                      <a:gd name="connsiteY5" fmla="*/ 0 h 18288"/>
                      <a:gd name="connsiteX6" fmla="*/ 3042412 w 3042412"/>
                      <a:gd name="connsiteY6" fmla="*/ 18288 h 18288"/>
                      <a:gd name="connsiteX7" fmla="*/ 2494778 w 3042412"/>
                      <a:gd name="connsiteY7" fmla="*/ 18288 h 18288"/>
                      <a:gd name="connsiteX8" fmla="*/ 1977568 w 3042412"/>
                      <a:gd name="connsiteY8" fmla="*/ 18288 h 18288"/>
                      <a:gd name="connsiteX9" fmla="*/ 1369085 w 3042412"/>
                      <a:gd name="connsiteY9" fmla="*/ 18288 h 18288"/>
                      <a:gd name="connsiteX10" fmla="*/ 821451 w 3042412"/>
                      <a:gd name="connsiteY10" fmla="*/ 18288 h 18288"/>
                      <a:gd name="connsiteX11" fmla="*/ 0 w 3042412"/>
                      <a:gd name="connsiteY11" fmla="*/ 18288 h 18288"/>
                      <a:gd name="connsiteX12" fmla="*/ 0 w 304241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42412" h="18288" fill="none" extrusionOk="0">
                        <a:moveTo>
                          <a:pt x="0" y="0"/>
                        </a:moveTo>
                        <a:cubicBezTo>
                          <a:pt x="247021" y="406"/>
                          <a:pt x="311375" y="-28103"/>
                          <a:pt x="608482" y="0"/>
                        </a:cubicBezTo>
                        <a:cubicBezTo>
                          <a:pt x="905589" y="28103"/>
                          <a:pt x="941513" y="26984"/>
                          <a:pt x="1216965" y="0"/>
                        </a:cubicBezTo>
                        <a:cubicBezTo>
                          <a:pt x="1492417" y="-26984"/>
                          <a:pt x="1661512" y="20769"/>
                          <a:pt x="1825447" y="0"/>
                        </a:cubicBezTo>
                        <a:cubicBezTo>
                          <a:pt x="1989382" y="-20769"/>
                          <a:pt x="2140981" y="8352"/>
                          <a:pt x="2373081" y="0"/>
                        </a:cubicBezTo>
                        <a:cubicBezTo>
                          <a:pt x="2605181" y="-8352"/>
                          <a:pt x="2830372" y="-14633"/>
                          <a:pt x="3042412" y="0"/>
                        </a:cubicBezTo>
                        <a:cubicBezTo>
                          <a:pt x="3042854" y="4516"/>
                          <a:pt x="3041585" y="12266"/>
                          <a:pt x="3042412" y="18288"/>
                        </a:cubicBezTo>
                        <a:cubicBezTo>
                          <a:pt x="2922119" y="39475"/>
                          <a:pt x="2679586" y="-798"/>
                          <a:pt x="2494778" y="18288"/>
                        </a:cubicBezTo>
                        <a:cubicBezTo>
                          <a:pt x="2309970" y="37374"/>
                          <a:pt x="2104493" y="36554"/>
                          <a:pt x="1977568" y="18288"/>
                        </a:cubicBezTo>
                        <a:cubicBezTo>
                          <a:pt x="1850643" y="23"/>
                          <a:pt x="1545734" y="34278"/>
                          <a:pt x="1369085" y="18288"/>
                        </a:cubicBezTo>
                        <a:cubicBezTo>
                          <a:pt x="1192436" y="2298"/>
                          <a:pt x="1048764" y="-2260"/>
                          <a:pt x="821451" y="18288"/>
                        </a:cubicBezTo>
                        <a:cubicBezTo>
                          <a:pt x="594138" y="38836"/>
                          <a:pt x="213550" y="54130"/>
                          <a:pt x="0" y="18288"/>
                        </a:cubicBezTo>
                        <a:cubicBezTo>
                          <a:pt x="-306" y="11477"/>
                          <a:pt x="485" y="4355"/>
                          <a:pt x="0" y="0"/>
                        </a:cubicBezTo>
                        <a:close/>
                      </a:path>
                      <a:path w="3042412" h="18288" stroke="0" extrusionOk="0">
                        <a:moveTo>
                          <a:pt x="0" y="0"/>
                        </a:moveTo>
                        <a:cubicBezTo>
                          <a:pt x="254249" y="43"/>
                          <a:pt x="299528" y="-14916"/>
                          <a:pt x="547634" y="0"/>
                        </a:cubicBezTo>
                        <a:cubicBezTo>
                          <a:pt x="795740" y="14916"/>
                          <a:pt x="855495" y="-10692"/>
                          <a:pt x="1064844" y="0"/>
                        </a:cubicBezTo>
                        <a:cubicBezTo>
                          <a:pt x="1274193" y="10692"/>
                          <a:pt x="1405125" y="19931"/>
                          <a:pt x="1612478" y="0"/>
                        </a:cubicBezTo>
                        <a:cubicBezTo>
                          <a:pt x="1819831" y="-19931"/>
                          <a:pt x="1987615" y="-25056"/>
                          <a:pt x="2220961" y="0"/>
                        </a:cubicBezTo>
                        <a:cubicBezTo>
                          <a:pt x="2454307" y="25056"/>
                          <a:pt x="2867952" y="-30598"/>
                          <a:pt x="3042412" y="0"/>
                        </a:cubicBezTo>
                        <a:cubicBezTo>
                          <a:pt x="3042989" y="4624"/>
                          <a:pt x="3043231" y="11191"/>
                          <a:pt x="3042412" y="18288"/>
                        </a:cubicBezTo>
                        <a:cubicBezTo>
                          <a:pt x="2909174" y="44498"/>
                          <a:pt x="2715419" y="-8999"/>
                          <a:pt x="2433930" y="18288"/>
                        </a:cubicBezTo>
                        <a:cubicBezTo>
                          <a:pt x="2152441" y="45575"/>
                          <a:pt x="1986593" y="28277"/>
                          <a:pt x="1764599" y="18288"/>
                        </a:cubicBezTo>
                        <a:cubicBezTo>
                          <a:pt x="1542605" y="8299"/>
                          <a:pt x="1467397" y="18704"/>
                          <a:pt x="1247389" y="18288"/>
                        </a:cubicBezTo>
                        <a:cubicBezTo>
                          <a:pt x="1027381" y="17873"/>
                          <a:pt x="870240" y="28275"/>
                          <a:pt x="578058" y="18288"/>
                        </a:cubicBezTo>
                        <a:cubicBezTo>
                          <a:pt x="285876" y="8301"/>
                          <a:pt x="157187" y="20360"/>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a:xfrm>
            <a:off x="2819282" y="6356350"/>
            <a:ext cx="2609968" cy="365125"/>
          </a:xfrm>
        </p:spPr>
        <p:txBody>
          <a:bodyPr vert="horz" lIns="91440" tIns="45720" rIns="91440" bIns="45720" rtlCol="0" anchor="ctr">
            <a:normAutofit/>
          </a:bodyPr>
          <a:lstStyle/>
          <a:p>
            <a:pPr algn="l" fontAlgn="auto">
              <a:spcBef>
                <a:spcPts val="0"/>
              </a:spcBef>
              <a:spcAft>
                <a:spcPts val="600"/>
              </a:spcAft>
              <a:defRPr/>
            </a:pPr>
            <a:endParaRPr lang="en-US" altLang="en-US" kern="1200" dirty="0">
              <a:solidFill>
                <a:srgbClr val="FFFFFF"/>
              </a:solidFill>
              <a:latin typeface="+mn-lt"/>
              <a:ea typeface="+mn-ea"/>
              <a:cs typeface="+mn-cs"/>
            </a:endParaRPr>
          </a:p>
        </p:txBody>
      </p:sp>
      <p:pic>
        <p:nvPicPr>
          <p:cNvPr id="11" name="Picture 2" descr="Image result for aln code">
            <a:extLst>
              <a:ext uri="{FF2B5EF4-FFF2-40B4-BE49-F238E27FC236}">
                <a16:creationId xmlns:a16="http://schemas.microsoft.com/office/drawing/2014/main" id="{4500A275-1604-4D8B-8EAC-9162DF9449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553"/>
          <a:stretch/>
        </p:blipFill>
        <p:spPr bwMode="auto">
          <a:xfrm>
            <a:off x="5930740" y="3767853"/>
            <a:ext cx="2948940" cy="2272954"/>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6021989" y="917725"/>
            <a:ext cx="2568554" cy="4852362"/>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700" dirty="0">
              <a:solidFill>
                <a:srgbClr val="FFFFFF"/>
              </a:solidFill>
            </a:endParaRPr>
          </a:p>
          <a:p>
            <a:pPr indent="-228600" fontAlgn="auto">
              <a:lnSpc>
                <a:spcPct val="90000"/>
              </a:lnSpc>
              <a:spcAft>
                <a:spcPts val="0"/>
              </a:spcAft>
            </a:pPr>
            <a:endParaRPr lang="en-US" sz="1700" dirty="0">
              <a:solidFill>
                <a:srgbClr val="FFFFFF"/>
              </a:solidFill>
            </a:endParaRPr>
          </a:p>
          <a:p>
            <a:pPr indent="-228600" fontAlgn="auto">
              <a:lnSpc>
                <a:spcPct val="90000"/>
              </a:lnSpc>
              <a:spcAft>
                <a:spcPts val="0"/>
              </a:spcAft>
            </a:pPr>
            <a:endParaRPr lang="en-US" sz="1700" dirty="0">
              <a:solidFill>
                <a:srgbClr val="FFFFFF"/>
              </a:solidFill>
            </a:endParaRPr>
          </a:p>
          <a:p>
            <a:pPr indent="-228600" fontAlgn="auto">
              <a:lnSpc>
                <a:spcPct val="90000"/>
              </a:lnSpc>
              <a:spcAft>
                <a:spcPts val="0"/>
              </a:spcAft>
            </a:pPr>
            <a:endParaRPr lang="en-US" sz="1700" dirty="0">
              <a:solidFill>
                <a:srgbClr val="FFFFFF"/>
              </a:solidFill>
            </a:endParaRPr>
          </a:p>
          <a:p>
            <a:pPr indent="-228600" fontAlgn="auto">
              <a:lnSpc>
                <a:spcPct val="90000"/>
              </a:lnSpc>
              <a:spcAft>
                <a:spcPts val="0"/>
              </a:spcAft>
            </a:pPr>
            <a:endParaRPr lang="en-US" sz="1700" dirty="0">
              <a:solidFill>
                <a:srgbClr val="FFFFFF"/>
              </a:solidFill>
            </a:endParaRPr>
          </a:p>
          <a:p>
            <a:pPr indent="-228600" fontAlgn="auto">
              <a:lnSpc>
                <a:spcPct val="90000"/>
              </a:lnSpc>
              <a:spcAft>
                <a:spcPts val="0"/>
              </a:spcAft>
            </a:pPr>
            <a:endParaRPr lang="en-US" sz="1700" dirty="0">
              <a:solidFill>
                <a:srgbClr val="FFFFFF"/>
              </a:solidFill>
            </a:endParaRPr>
          </a:p>
          <a:p>
            <a:pPr marL="0" indent="-228600" fontAlgn="auto">
              <a:lnSpc>
                <a:spcPct val="90000"/>
              </a:lnSpc>
              <a:spcAft>
                <a:spcPts val="0"/>
              </a:spcAft>
            </a:pPr>
            <a:endParaRPr lang="en-US" sz="1700" dirty="0">
              <a:solidFill>
                <a:srgbClr val="FFFFFF"/>
              </a:solidFill>
            </a:endParaRPr>
          </a:p>
        </p:txBody>
      </p:sp>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val="7289724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What does this mean for my child?</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429369" y="1708422"/>
            <a:ext cx="8229600" cy="44820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
        <p:nvSpPr>
          <p:cNvPr id="10" name="Content Placeholder 2">
            <a:extLst>
              <a:ext uri="{FF2B5EF4-FFF2-40B4-BE49-F238E27FC236}">
                <a16:creationId xmlns:a16="http://schemas.microsoft.com/office/drawing/2014/main" id="{025182DB-968E-4664-A67E-FDA4E86745DF}"/>
              </a:ext>
            </a:extLst>
          </p:cNvPr>
          <p:cNvSpPr txBox="1">
            <a:spLocks/>
          </p:cNvSpPr>
          <p:nvPr/>
        </p:nvSpPr>
        <p:spPr>
          <a:xfrm>
            <a:off x="107504" y="1923390"/>
            <a:ext cx="8826865" cy="428538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2000" dirty="0"/>
          </a:p>
          <a:p>
            <a:pPr indent="-228600" fontAlgn="auto">
              <a:lnSpc>
                <a:spcPct val="90000"/>
              </a:lnSpc>
              <a:spcAft>
                <a:spcPts val="0"/>
              </a:spcAft>
            </a:pPr>
            <a:r>
              <a:rPr lang="en-US" sz="2000" dirty="0"/>
              <a:t>For those who are year 13 and above with Statements – this will continue to be the Statutory document and they will not need to be transferred to the new system.</a:t>
            </a:r>
          </a:p>
          <a:p>
            <a:pPr indent="-228600" fontAlgn="auto">
              <a:lnSpc>
                <a:spcPct val="90000"/>
              </a:lnSpc>
              <a:spcAft>
                <a:spcPts val="0"/>
              </a:spcAft>
            </a:pPr>
            <a:r>
              <a:rPr lang="en-US" sz="2000" dirty="0"/>
              <a:t>IDPs will be will be reviewed at least annually. </a:t>
            </a:r>
          </a:p>
          <a:p>
            <a:pPr indent="-228600" fontAlgn="auto">
              <a:lnSpc>
                <a:spcPct val="90000"/>
              </a:lnSpc>
              <a:spcAft>
                <a:spcPts val="0"/>
              </a:spcAft>
            </a:pPr>
            <a:r>
              <a:rPr lang="en-US" sz="2000" dirty="0"/>
              <a:t>The review will be person-</a:t>
            </a:r>
            <a:r>
              <a:rPr lang="en-US" sz="2000" dirty="0" err="1"/>
              <a:t>centred</a:t>
            </a:r>
            <a:r>
              <a:rPr lang="en-US" sz="2000" dirty="0"/>
              <a:t> in nature and include those working with your child.</a:t>
            </a:r>
          </a:p>
          <a:p>
            <a:pPr indent="-228600" fontAlgn="auto">
              <a:lnSpc>
                <a:spcPct val="90000"/>
              </a:lnSpc>
              <a:spcAft>
                <a:spcPts val="0"/>
              </a:spcAft>
            </a:pPr>
            <a:r>
              <a:rPr lang="en-US" sz="2000" dirty="0"/>
              <a:t>We will be looking to trial this process with some families this year.</a:t>
            </a:r>
          </a:p>
          <a:p>
            <a:pPr indent="-228600" fontAlgn="auto">
              <a:lnSpc>
                <a:spcPct val="90000"/>
              </a:lnSpc>
              <a:spcAft>
                <a:spcPts val="0"/>
              </a:spcAft>
            </a:pPr>
            <a:r>
              <a:rPr lang="en-US" sz="2000" dirty="0"/>
              <a:t>YYD IDPs will be Maintained by the Local Authority as they attend a specialist provision.</a:t>
            </a:r>
          </a:p>
          <a:p>
            <a:pPr indent="-228600" fontAlgn="auto">
              <a:lnSpc>
                <a:spcPct val="90000"/>
              </a:lnSpc>
              <a:spcAft>
                <a:spcPts val="0"/>
              </a:spcAft>
            </a:pPr>
            <a:r>
              <a:rPr lang="en-US" sz="2000" dirty="0"/>
              <a:t>If a child is Looked After then the IDP will be maintained by the Local Authority.</a:t>
            </a:r>
          </a:p>
          <a:p>
            <a:pPr indent="-228600" fontAlgn="auto">
              <a:lnSpc>
                <a:spcPct val="90000"/>
              </a:lnSpc>
              <a:spcAft>
                <a:spcPts val="0"/>
              </a:spcAft>
            </a:pPr>
            <a:r>
              <a:rPr lang="en-US" sz="2000" dirty="0"/>
              <a:t>Local Authority maintained IDPs and School maintained IDPs will have the same legal and statutory standing.</a:t>
            </a:r>
          </a:p>
          <a:p>
            <a:pPr indent="-228600" fontAlgn="auto">
              <a:lnSpc>
                <a:spcPct val="90000"/>
              </a:lnSpc>
              <a:spcAft>
                <a:spcPts val="0"/>
              </a:spcAft>
            </a:pPr>
            <a:endParaRPr lang="en-US" sz="2000" dirty="0"/>
          </a:p>
          <a:p>
            <a:pPr marL="0" indent="0">
              <a:buNone/>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Tree>
    <p:extLst>
      <p:ext uri="{BB962C8B-B14F-4D97-AF65-F5344CB8AC3E}">
        <p14:creationId xmlns:p14="http://schemas.microsoft.com/office/powerpoint/2010/main" val="368468005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PCP Review Meetings</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429369" y="1708422"/>
            <a:ext cx="8229600" cy="44820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
        <p:nvSpPr>
          <p:cNvPr id="11" name="Content Placeholder 2">
            <a:extLst>
              <a:ext uri="{FF2B5EF4-FFF2-40B4-BE49-F238E27FC236}">
                <a16:creationId xmlns:a16="http://schemas.microsoft.com/office/drawing/2014/main" id="{40EBBA08-77F4-44C9-AAA7-38B8C47E4FD3}"/>
              </a:ext>
            </a:extLst>
          </p:cNvPr>
          <p:cNvSpPr txBox="1">
            <a:spLocks/>
          </p:cNvSpPr>
          <p:nvPr/>
        </p:nvSpPr>
        <p:spPr>
          <a:xfrm>
            <a:off x="611560" y="2089604"/>
            <a:ext cx="7920880" cy="411917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4300" indent="0" fontAlgn="auto">
              <a:lnSpc>
                <a:spcPct val="90000"/>
              </a:lnSpc>
              <a:spcAft>
                <a:spcPts val="0"/>
              </a:spcAft>
              <a:buNone/>
            </a:pPr>
            <a:r>
              <a:rPr lang="en-US" sz="1900" dirty="0">
                <a:latin typeface="Comic Sans MS" panose="030F0702030302020204" pitchFamily="66" charset="0"/>
              </a:rPr>
              <a:t>Person-</a:t>
            </a:r>
            <a:r>
              <a:rPr lang="en-US" sz="1900" dirty="0" err="1">
                <a:latin typeface="Comic Sans MS" panose="030F0702030302020204" pitchFamily="66" charset="0"/>
              </a:rPr>
              <a:t>Centred</a:t>
            </a:r>
            <a:r>
              <a:rPr lang="en-US" sz="1900" dirty="0">
                <a:latin typeface="Comic Sans MS" panose="030F0702030302020204" pitchFamily="66" charset="0"/>
              </a:rPr>
              <a:t> Planning meetings are paramount in ensuring that the ALNET is being adhered to, they:</a:t>
            </a:r>
          </a:p>
          <a:p>
            <a:pPr indent="-228600" fontAlgn="auto">
              <a:lnSpc>
                <a:spcPct val="90000"/>
              </a:lnSpc>
              <a:spcAft>
                <a:spcPts val="0"/>
              </a:spcAft>
            </a:pPr>
            <a:r>
              <a:rPr lang="en-US" sz="1900" dirty="0">
                <a:latin typeface="Comic Sans MS" panose="030F0702030302020204" pitchFamily="66" charset="0"/>
              </a:rPr>
              <a:t>Allow parents views to be considered.</a:t>
            </a:r>
          </a:p>
          <a:p>
            <a:pPr indent="-228600" fontAlgn="auto">
              <a:lnSpc>
                <a:spcPct val="90000"/>
              </a:lnSpc>
              <a:spcAft>
                <a:spcPts val="0"/>
              </a:spcAft>
            </a:pPr>
            <a:r>
              <a:rPr lang="en-US" sz="1900" dirty="0">
                <a:latin typeface="Comic Sans MS" panose="030F0702030302020204" pitchFamily="66" charset="0"/>
              </a:rPr>
              <a:t>Allow child or young person and all agencies to feed into planning the way forward together.</a:t>
            </a:r>
          </a:p>
          <a:p>
            <a:pPr indent="-228600" fontAlgn="auto">
              <a:lnSpc>
                <a:spcPct val="90000"/>
              </a:lnSpc>
              <a:spcAft>
                <a:spcPts val="0"/>
              </a:spcAft>
            </a:pPr>
            <a:r>
              <a:rPr lang="en-US" sz="1900" dirty="0">
                <a:latin typeface="Comic Sans MS" panose="030F0702030302020204" pitchFamily="66" charset="0"/>
              </a:rPr>
              <a:t>Give an opportunity for parents, </a:t>
            </a:r>
            <a:r>
              <a:rPr lang="en-US" sz="1900" dirty="0" err="1">
                <a:latin typeface="Comic Sans MS" panose="030F0702030302020204" pitchFamily="66" charset="0"/>
              </a:rPr>
              <a:t>carers</a:t>
            </a:r>
            <a:r>
              <a:rPr lang="en-US" sz="1900" dirty="0">
                <a:latin typeface="Comic Sans MS" panose="030F0702030302020204" pitchFamily="66" charset="0"/>
              </a:rPr>
              <a:t> and young people to voice any concerns they may have </a:t>
            </a:r>
          </a:p>
          <a:p>
            <a:pPr indent="-228600" fontAlgn="auto">
              <a:lnSpc>
                <a:spcPct val="90000"/>
              </a:lnSpc>
              <a:spcAft>
                <a:spcPts val="0"/>
              </a:spcAft>
            </a:pPr>
            <a:r>
              <a:rPr lang="en-US" sz="1900" dirty="0">
                <a:latin typeface="Comic Sans MS" panose="030F0702030302020204" pitchFamily="66" charset="0"/>
              </a:rPr>
              <a:t>Enable any disputes or concerns to be addressed and worked through together without the need for Tribunal</a:t>
            </a:r>
          </a:p>
          <a:p>
            <a:pPr indent="-228600" fontAlgn="auto">
              <a:lnSpc>
                <a:spcPct val="90000"/>
              </a:lnSpc>
              <a:spcAft>
                <a:spcPts val="0"/>
              </a:spcAft>
            </a:pPr>
            <a:r>
              <a:rPr lang="en-US" sz="1900" dirty="0">
                <a:latin typeface="Comic Sans MS" panose="030F0702030302020204" pitchFamily="66" charset="0"/>
              </a:rPr>
              <a:t>IDP Review meetings should take place every 12 months or sooner if required</a:t>
            </a:r>
          </a:p>
          <a:p>
            <a:pPr indent="-228600" fontAlgn="auto">
              <a:lnSpc>
                <a:spcPct val="90000"/>
              </a:lnSpc>
              <a:spcAft>
                <a:spcPts val="0"/>
              </a:spcAft>
            </a:pPr>
            <a:endParaRPr lang="en-US" sz="1900" dirty="0">
              <a:latin typeface="Comic Sans MS" panose="030F0702030302020204" pitchFamily="66" charset="0"/>
            </a:endParaRPr>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Tree>
    <p:extLst>
      <p:ext uri="{BB962C8B-B14F-4D97-AF65-F5344CB8AC3E}">
        <p14:creationId xmlns:p14="http://schemas.microsoft.com/office/powerpoint/2010/main" val="55186520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Supporting the parent</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429369" y="1708422"/>
            <a:ext cx="8229600" cy="44820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
        <p:nvSpPr>
          <p:cNvPr id="10" name="Content Placeholder 2">
            <a:extLst>
              <a:ext uri="{FF2B5EF4-FFF2-40B4-BE49-F238E27FC236}">
                <a16:creationId xmlns:a16="http://schemas.microsoft.com/office/drawing/2014/main" id="{025182DB-968E-4664-A67E-FDA4E86745DF}"/>
              </a:ext>
            </a:extLst>
          </p:cNvPr>
          <p:cNvSpPr txBox="1">
            <a:spLocks/>
          </p:cNvSpPr>
          <p:nvPr/>
        </p:nvSpPr>
        <p:spPr>
          <a:xfrm>
            <a:off x="323529" y="2089604"/>
            <a:ext cx="8610840" cy="411917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atin typeface="Comic Sans MS" panose="030F0702030302020204" pitchFamily="66" charset="0"/>
                <a:ea typeface="Comic Sans MS" charset="0"/>
                <a:cs typeface="Comic Sans MS" charset="0"/>
              </a:rPr>
              <a:t>The Act introduces a clear duty on Local Authorities to support not only your child but also you to help make decisions together for them.</a:t>
            </a:r>
          </a:p>
          <a:p>
            <a:pPr marL="0" indent="0">
              <a:buNone/>
            </a:pPr>
            <a:endParaRPr lang="en-GB" sz="2000" dirty="0">
              <a:latin typeface="Comic Sans MS" panose="030F0702030302020204" pitchFamily="66" charset="0"/>
              <a:ea typeface="Comic Sans MS" charset="0"/>
              <a:cs typeface="Comic Sans MS" charset="0"/>
            </a:endParaRPr>
          </a:p>
          <a:p>
            <a:pPr marL="0" indent="0">
              <a:buNone/>
            </a:pPr>
            <a:r>
              <a:rPr lang="en-GB" sz="2000" dirty="0">
                <a:latin typeface="Comic Sans MS" panose="030F0702030302020204" pitchFamily="66" charset="0"/>
                <a:ea typeface="Comic Sans MS" charset="0"/>
                <a:cs typeface="Comic Sans MS" charset="0"/>
              </a:rPr>
              <a:t>This includes:</a:t>
            </a:r>
          </a:p>
          <a:p>
            <a:r>
              <a:rPr lang="en-GB" sz="2000" dirty="0">
                <a:latin typeface="Comic Sans MS" panose="030F0702030302020204" pitchFamily="66" charset="0"/>
                <a:ea typeface="Comic Sans MS" charset="0"/>
                <a:cs typeface="Comic Sans MS" charset="0"/>
              </a:rPr>
              <a:t>having regard for everyone’s feelings.</a:t>
            </a:r>
          </a:p>
          <a:p>
            <a:r>
              <a:rPr lang="en-GB" sz="2000" dirty="0">
                <a:latin typeface="Comic Sans MS" panose="030F0702030302020204" pitchFamily="66" charset="0"/>
                <a:ea typeface="Comic Sans MS" charset="0"/>
                <a:cs typeface="Comic Sans MS" charset="0"/>
              </a:rPr>
              <a:t>giving you and your child the opportunity to be involved in important decision making.</a:t>
            </a:r>
          </a:p>
          <a:p>
            <a:r>
              <a:rPr lang="en-GB" sz="2000" dirty="0">
                <a:latin typeface="Comic Sans MS" panose="030F0702030302020204" pitchFamily="66" charset="0"/>
                <a:ea typeface="Comic Sans MS" charset="0"/>
                <a:cs typeface="Comic Sans MS" charset="0"/>
              </a:rPr>
              <a:t>providing information and support.</a:t>
            </a:r>
          </a:p>
          <a:p>
            <a:endParaRPr lang="en-GB" sz="2000" dirty="0">
              <a:latin typeface="Comic Sans MS" panose="030F0702030302020204" pitchFamily="66" charset="0"/>
              <a:ea typeface="Comic Sans MS" charset="0"/>
              <a:cs typeface="Comic Sans MS" charset="0"/>
            </a:endParaRPr>
          </a:p>
          <a:p>
            <a:endParaRPr lang="en-GB" sz="2000" dirty="0">
              <a:latin typeface="Comic Sans MS" panose="030F0702030302020204" pitchFamily="66" charset="0"/>
              <a:ea typeface="Comic Sans MS" charset="0"/>
              <a:cs typeface="Comic Sans MS" charset="0"/>
            </a:endParaRPr>
          </a:p>
          <a:p>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Tree>
    <p:extLst>
      <p:ext uri="{BB962C8B-B14F-4D97-AF65-F5344CB8AC3E}">
        <p14:creationId xmlns:p14="http://schemas.microsoft.com/office/powerpoint/2010/main" val="154491953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The Right to Appeal</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429369" y="1708422"/>
            <a:ext cx="8229600" cy="44820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
        <p:nvSpPr>
          <p:cNvPr id="10" name="Content Placeholder 2">
            <a:extLst>
              <a:ext uri="{FF2B5EF4-FFF2-40B4-BE49-F238E27FC236}">
                <a16:creationId xmlns:a16="http://schemas.microsoft.com/office/drawing/2014/main" id="{025182DB-968E-4664-A67E-FDA4E86745DF}"/>
              </a:ext>
            </a:extLst>
          </p:cNvPr>
          <p:cNvSpPr txBox="1">
            <a:spLocks/>
          </p:cNvSpPr>
          <p:nvPr/>
        </p:nvSpPr>
        <p:spPr>
          <a:xfrm>
            <a:off x="323529" y="2089604"/>
            <a:ext cx="8610840" cy="411917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atin typeface="Comic Sans MS" panose="030F0702030302020204" pitchFamily="66" charset="0"/>
                <a:ea typeface="Comic Sans MS" charset="0"/>
                <a:cs typeface="Comic Sans MS" charset="0"/>
              </a:rPr>
              <a:t>If you disagree with the content of the IDP.</a:t>
            </a:r>
          </a:p>
          <a:p>
            <a:pPr marL="0" indent="0">
              <a:buNone/>
            </a:pPr>
            <a:endParaRPr lang="en-GB" sz="2000" dirty="0">
              <a:latin typeface="Comic Sans MS" panose="030F0702030302020204" pitchFamily="66" charset="0"/>
              <a:ea typeface="Comic Sans MS" charset="0"/>
              <a:cs typeface="Comic Sans MS" charset="0"/>
            </a:endParaRPr>
          </a:p>
          <a:p>
            <a:pPr marL="457200" indent="-457200">
              <a:buFont typeface="+mj-lt"/>
              <a:buAutoNum type="arabicPeriod"/>
            </a:pPr>
            <a:r>
              <a:rPr lang="en-GB" sz="2000" dirty="0">
                <a:latin typeface="Comic Sans MS" panose="030F0702030302020204" pitchFamily="66" charset="0"/>
                <a:ea typeface="Comic Sans MS" charset="0"/>
                <a:cs typeface="Comic Sans MS" charset="0"/>
              </a:rPr>
              <a:t>Talk to your child’s school </a:t>
            </a:r>
          </a:p>
          <a:p>
            <a:pPr marL="457200" indent="-457200">
              <a:buFont typeface="+mj-lt"/>
              <a:buAutoNum type="arabicPeriod"/>
            </a:pPr>
            <a:r>
              <a:rPr lang="en-GB" sz="2000" dirty="0">
                <a:latin typeface="Comic Sans MS" panose="030F0702030302020204" pitchFamily="66" charset="0"/>
                <a:ea typeface="Comic Sans MS" charset="0"/>
                <a:cs typeface="Comic Sans MS" charset="0"/>
              </a:rPr>
              <a:t>Talk to the Local Authority</a:t>
            </a:r>
          </a:p>
          <a:p>
            <a:pPr marL="457200" indent="-457200">
              <a:buFont typeface="+mj-lt"/>
              <a:buAutoNum type="arabicPeriod"/>
            </a:pPr>
            <a:r>
              <a:rPr lang="en-GB" sz="2000" dirty="0">
                <a:latin typeface="Comic Sans MS" panose="030F0702030302020204" pitchFamily="66" charset="0"/>
                <a:ea typeface="Comic Sans MS" charset="0"/>
                <a:cs typeface="Comic Sans MS" charset="0"/>
              </a:rPr>
              <a:t>Right to appeal – details of this will be found on the school’s website as well as the LA website </a:t>
            </a:r>
          </a:p>
          <a:p>
            <a:pPr marL="457200" indent="-457200">
              <a:buFont typeface="+mj-lt"/>
              <a:buAutoNum type="arabicPeriod"/>
            </a:pPr>
            <a:r>
              <a:rPr lang="en-GB" sz="2000" dirty="0">
                <a:latin typeface="Comic Sans MS" panose="030F0702030302020204" pitchFamily="66" charset="0"/>
                <a:ea typeface="Comic Sans MS" charset="0"/>
                <a:cs typeface="Comic Sans MS" charset="0"/>
              </a:rPr>
              <a:t>Educational Tribunal Wales</a:t>
            </a:r>
          </a:p>
          <a:p>
            <a:pPr marL="457200" indent="-457200">
              <a:buFont typeface="+mj-lt"/>
              <a:buAutoNum type="arabicPeriod"/>
            </a:pPr>
            <a:endParaRPr lang="en-GB" sz="2000" dirty="0">
              <a:latin typeface="Comic Sans MS" panose="030F0702030302020204" pitchFamily="66" charset="0"/>
              <a:ea typeface="Comic Sans MS" charset="0"/>
              <a:cs typeface="Comic Sans MS" charset="0"/>
            </a:endParaRPr>
          </a:p>
          <a:p>
            <a:endParaRPr lang="en-GB" sz="2000" dirty="0">
              <a:latin typeface="Comic Sans MS" panose="030F0702030302020204" pitchFamily="66" charset="0"/>
              <a:ea typeface="Comic Sans MS" charset="0"/>
              <a:cs typeface="Comic Sans MS" charset="0"/>
            </a:endParaRPr>
          </a:p>
          <a:p>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Tree>
    <p:extLst>
      <p:ext uri="{BB962C8B-B14F-4D97-AF65-F5344CB8AC3E}">
        <p14:creationId xmlns:p14="http://schemas.microsoft.com/office/powerpoint/2010/main" val="8101952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Arc 46">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133242" y="1149336"/>
            <a:ext cx="2987899" cy="2240924"/>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542289" y="2780080"/>
            <a:ext cx="5096840" cy="23876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5100" b="1" dirty="0">
                <a:solidFill>
                  <a:srgbClr val="FFFFFF"/>
                </a:solidFill>
                <a:latin typeface="Comic Sans MS" panose="030F0702030302020204" pitchFamily="66" charset="0"/>
              </a:rPr>
              <a:t>Any Questions?</a:t>
            </a:r>
          </a:p>
        </p:txBody>
      </p:sp>
      <p:sp>
        <p:nvSpPr>
          <p:cNvPr id="49" name="Oval 48">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1982" y="2130090"/>
            <a:ext cx="343368"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11156773-3FB3-46D9-9F87-821287404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0404" y="3116072"/>
            <a:ext cx="3283596" cy="3741928"/>
          </a:xfrm>
          <a:custGeom>
            <a:avLst/>
            <a:gdLst>
              <a:gd name="connsiteX0" fmla="*/ 2605183 w 4378128"/>
              <a:gd name="connsiteY0" fmla="*/ 0 h 3741928"/>
              <a:gd name="connsiteX1" fmla="*/ 4262321 w 4378128"/>
              <a:gd name="connsiteY1" fmla="*/ 594897 h 3741928"/>
              <a:gd name="connsiteX2" fmla="*/ 4378128 w 4378128"/>
              <a:gd name="connsiteY2" fmla="*/ 700149 h 3741928"/>
              <a:gd name="connsiteX3" fmla="*/ 4378128 w 4378128"/>
              <a:gd name="connsiteY3" fmla="*/ 3741928 h 3741928"/>
              <a:gd name="connsiteX4" fmla="*/ 263831 w 4378128"/>
              <a:gd name="connsiteY4" fmla="*/ 3741928 h 3741928"/>
              <a:gd name="connsiteX5" fmla="*/ 204729 w 4378128"/>
              <a:gd name="connsiteY5" fmla="*/ 3619238 h 3741928"/>
              <a:gd name="connsiteX6" fmla="*/ 0 w 4378128"/>
              <a:gd name="connsiteY6" fmla="*/ 2605183 h 3741928"/>
              <a:gd name="connsiteX7" fmla="*/ 2605183 w 4378128"/>
              <a:gd name="connsiteY7" fmla="*/ 0 h 374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8128" h="3741928">
                <a:moveTo>
                  <a:pt x="2605183" y="0"/>
                </a:moveTo>
                <a:cubicBezTo>
                  <a:pt x="3234659" y="0"/>
                  <a:pt x="3811992" y="223253"/>
                  <a:pt x="4262321" y="594897"/>
                </a:cubicBezTo>
                <a:lnTo>
                  <a:pt x="4378128" y="700149"/>
                </a:lnTo>
                <a:lnTo>
                  <a:pt x="4378128" y="3741928"/>
                </a:lnTo>
                <a:lnTo>
                  <a:pt x="263831" y="3741928"/>
                </a:lnTo>
                <a:lnTo>
                  <a:pt x="204729" y="3619238"/>
                </a:lnTo>
                <a:cubicBezTo>
                  <a:pt x="72899" y="3307558"/>
                  <a:pt x="0" y="2964884"/>
                  <a:pt x="0" y="2605183"/>
                </a:cubicBezTo>
                <a:cubicBezTo>
                  <a:pt x="0" y="1166380"/>
                  <a:pt x="1166380" y="0"/>
                  <a:pt x="260518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Shape 52">
            <a:extLst>
              <a:ext uri="{FF2B5EF4-FFF2-40B4-BE49-F238E27FC236}">
                <a16:creationId xmlns:a16="http://schemas.microsoft.com/office/drawing/2014/main" id="{E8EA24D0-C854-4AA8-B8FD-D252660D8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4798" y="1"/>
            <a:ext cx="3156358" cy="3678281"/>
          </a:xfrm>
          <a:custGeom>
            <a:avLst/>
            <a:gdLst>
              <a:gd name="connsiteX0" fmla="*/ 711074 w 4208478"/>
              <a:gd name="connsiteY0" fmla="*/ 0 h 3678281"/>
              <a:gd name="connsiteX1" fmla="*/ 3497404 w 4208478"/>
              <a:gd name="connsiteY1" fmla="*/ 0 h 3678281"/>
              <a:gd name="connsiteX2" fmla="*/ 3592161 w 4208478"/>
              <a:gd name="connsiteY2" fmla="*/ 86120 h 3678281"/>
              <a:gd name="connsiteX3" fmla="*/ 4208478 w 4208478"/>
              <a:gd name="connsiteY3" fmla="*/ 1574042 h 3678281"/>
              <a:gd name="connsiteX4" fmla="*/ 2104239 w 4208478"/>
              <a:gd name="connsiteY4" fmla="*/ 3678281 h 3678281"/>
              <a:gd name="connsiteX5" fmla="*/ 0 w 4208478"/>
              <a:gd name="connsiteY5" fmla="*/ 1574042 h 3678281"/>
              <a:gd name="connsiteX6" fmla="*/ 616318 w 4208478"/>
              <a:gd name="connsiteY6" fmla="*/ 86120 h 367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8478" h="3678281">
                <a:moveTo>
                  <a:pt x="711074" y="0"/>
                </a:moveTo>
                <a:lnTo>
                  <a:pt x="3497404" y="0"/>
                </a:lnTo>
                <a:lnTo>
                  <a:pt x="3592161" y="86120"/>
                </a:lnTo>
                <a:cubicBezTo>
                  <a:pt x="3972953" y="466913"/>
                  <a:pt x="4208478" y="992973"/>
                  <a:pt x="4208478" y="1574042"/>
                </a:cubicBezTo>
                <a:cubicBezTo>
                  <a:pt x="4208478" y="2736181"/>
                  <a:pt x="3266378" y="3678281"/>
                  <a:pt x="2104239" y="3678281"/>
                </a:cubicBezTo>
                <a:cubicBezTo>
                  <a:pt x="942100" y="3678281"/>
                  <a:pt x="0" y="2736181"/>
                  <a:pt x="0" y="1574042"/>
                </a:cubicBezTo>
                <a:cubicBezTo>
                  <a:pt x="0" y="992973"/>
                  <a:pt x="235525" y="466913"/>
                  <a:pt x="616318" y="861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7521" y="665673"/>
            <a:ext cx="2150911" cy="1918380"/>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a:solidFill>
                <a:srgbClr val="FFFFFF"/>
              </a:solidFill>
              <a:latin typeface="+mn-lt"/>
              <a:ea typeface="+mn-ea"/>
              <a:cs typeface="+mn-cs"/>
            </a:endParaRPr>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6021989" y="917725"/>
            <a:ext cx="2568554" cy="4852362"/>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700" dirty="0">
              <a:solidFill>
                <a:srgbClr val="FFFFFF"/>
              </a:solidFill>
            </a:endParaRPr>
          </a:p>
          <a:p>
            <a:pPr indent="-228600" fontAlgn="auto">
              <a:lnSpc>
                <a:spcPct val="90000"/>
              </a:lnSpc>
              <a:spcAft>
                <a:spcPts val="0"/>
              </a:spcAft>
            </a:pPr>
            <a:endParaRPr lang="en-US" sz="1700" dirty="0">
              <a:solidFill>
                <a:srgbClr val="FFFFFF"/>
              </a:solidFill>
            </a:endParaRPr>
          </a:p>
          <a:p>
            <a:pPr indent="-228600" fontAlgn="auto">
              <a:lnSpc>
                <a:spcPct val="90000"/>
              </a:lnSpc>
              <a:spcAft>
                <a:spcPts val="0"/>
              </a:spcAft>
            </a:pPr>
            <a:endParaRPr lang="en-US" sz="1700" dirty="0">
              <a:solidFill>
                <a:srgbClr val="FFFFFF"/>
              </a:solidFill>
            </a:endParaRPr>
          </a:p>
          <a:p>
            <a:pPr indent="-228600" fontAlgn="auto">
              <a:lnSpc>
                <a:spcPct val="90000"/>
              </a:lnSpc>
              <a:spcAft>
                <a:spcPts val="0"/>
              </a:spcAft>
            </a:pPr>
            <a:endParaRPr lang="en-US" sz="1700" dirty="0">
              <a:solidFill>
                <a:srgbClr val="FFFFFF"/>
              </a:solidFill>
            </a:endParaRPr>
          </a:p>
          <a:p>
            <a:pPr indent="-228600" fontAlgn="auto">
              <a:lnSpc>
                <a:spcPct val="90000"/>
              </a:lnSpc>
              <a:spcAft>
                <a:spcPts val="0"/>
              </a:spcAft>
            </a:pPr>
            <a:endParaRPr lang="en-US" sz="1700" dirty="0">
              <a:solidFill>
                <a:srgbClr val="FFFFFF"/>
              </a:solidFill>
            </a:endParaRPr>
          </a:p>
          <a:p>
            <a:pPr indent="-228600" fontAlgn="auto">
              <a:lnSpc>
                <a:spcPct val="90000"/>
              </a:lnSpc>
              <a:spcAft>
                <a:spcPts val="0"/>
              </a:spcAft>
            </a:pPr>
            <a:endParaRPr lang="en-US" sz="1700" dirty="0">
              <a:solidFill>
                <a:srgbClr val="FFFFFF"/>
              </a:solidFill>
            </a:endParaRPr>
          </a:p>
          <a:p>
            <a:pPr marL="0" indent="-228600" fontAlgn="auto">
              <a:lnSpc>
                <a:spcPct val="90000"/>
              </a:lnSpc>
              <a:spcAft>
                <a:spcPts val="0"/>
              </a:spcAft>
            </a:pPr>
            <a:endParaRPr lang="en-US" sz="1700" dirty="0">
              <a:solidFill>
                <a:srgbClr val="FFFFFF"/>
              </a:solidFill>
            </a:endParaRPr>
          </a:p>
        </p:txBody>
      </p:sp>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val="384784811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548640"/>
            <a:ext cx="2700645" cy="5431536"/>
          </a:xfrm>
        </p:spPr>
        <p:txBody>
          <a:bodyPr>
            <a:normAutofit/>
          </a:bodyPr>
          <a:lstStyle/>
          <a:p>
            <a:r>
              <a:rPr lang="en-GB" sz="3300" b="1" dirty="0">
                <a:latin typeface="Comic Sans MS" charset="0"/>
                <a:ea typeface="Comic Sans MS" charset="0"/>
                <a:cs typeface="Comic Sans MS" charset="0"/>
              </a:rPr>
              <a:t>New System </a:t>
            </a:r>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44813" y="552091"/>
            <a:ext cx="4668251" cy="5431536"/>
          </a:xfrm>
        </p:spPr>
        <p:txBody>
          <a:bodyPr anchor="ctr">
            <a:normAutofit/>
          </a:bodyPr>
          <a:lstStyle/>
          <a:p>
            <a:pPr marL="0" indent="0">
              <a:buNone/>
            </a:pPr>
            <a:r>
              <a:rPr lang="en-GB" sz="1900" dirty="0">
                <a:latin typeface="Comic Sans MS" charset="0"/>
                <a:ea typeface="Comic Sans MS" charset="0"/>
                <a:cs typeface="Comic Sans MS" charset="0"/>
              </a:rPr>
              <a:t>The Welsh Government have completely transformed the system for supporting children and young people with additional learning needs (ALN) in Wales. </a:t>
            </a:r>
          </a:p>
          <a:p>
            <a:pPr marL="0" indent="0">
              <a:buNone/>
            </a:pPr>
            <a:endParaRPr lang="en-GB" sz="1900" dirty="0">
              <a:latin typeface="Comic Sans MS" charset="0"/>
              <a:ea typeface="Comic Sans MS" charset="0"/>
              <a:cs typeface="Comic Sans MS" charset="0"/>
            </a:endParaRPr>
          </a:p>
          <a:p>
            <a:pPr marL="0" indent="0">
              <a:buNone/>
            </a:pPr>
            <a:r>
              <a:rPr lang="en-GB" sz="1900" dirty="0">
                <a:latin typeface="Comic Sans MS" charset="0"/>
                <a:ea typeface="Comic Sans MS" charset="0"/>
                <a:cs typeface="Comic Sans MS" charset="0"/>
              </a:rPr>
              <a:t>-</a:t>
            </a:r>
            <a:r>
              <a:rPr lang="en-GB" sz="1900" i="1" dirty="0">
                <a:latin typeface="Comic Sans MS" charset="0"/>
                <a:ea typeface="Comic Sans MS" charset="0"/>
                <a:cs typeface="Comic Sans MS" charset="0"/>
              </a:rPr>
              <a:t>”Our vision for Wales is for a fully inclusive education system where all learners have equity of access to education that meets their needs and enables them to participate, benefit from, and enjoy learning.”</a:t>
            </a:r>
          </a:p>
        </p:txBody>
      </p:sp>
      <p:sp>
        <p:nvSpPr>
          <p:cNvPr id="4" name="Footer Placeholder 3"/>
          <p:cNvSpPr>
            <a:spLocks noGrp="1"/>
          </p:cNvSpPr>
          <p:nvPr>
            <p:ph type="ftr" sz="quarter" idx="11"/>
          </p:nvPr>
        </p:nvSpPr>
        <p:spPr>
          <a:xfrm>
            <a:off x="3028950" y="6356350"/>
            <a:ext cx="3086100" cy="365125"/>
          </a:xfrm>
        </p:spPr>
        <p:txBody>
          <a:bodyPr>
            <a:normAutofit/>
          </a:bodyPr>
          <a:lstStyle/>
          <a:p>
            <a:pPr>
              <a:spcAft>
                <a:spcPts val="600"/>
              </a:spcAft>
              <a:defRPr/>
            </a:pPr>
            <a:endParaRPr lang="en-GB" altLang="en-US" dirty="0">
              <a:latin typeface="Comic Sans MS"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Tree>
    <p:extLst>
      <p:ext uri="{BB962C8B-B14F-4D97-AF65-F5344CB8AC3E}">
        <p14:creationId xmlns:p14="http://schemas.microsoft.com/office/powerpoint/2010/main" val="7923328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Main Changes</a:t>
            </a:r>
          </a:p>
        </p:txBody>
      </p:sp>
      <p:sp>
        <p:nvSpPr>
          <p:cNvPr id="2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611560" y="2089604"/>
            <a:ext cx="7920880" cy="411917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AutoNum type="arabicPeriod"/>
            </a:pPr>
            <a:r>
              <a:rPr lang="en-GB" sz="2000" dirty="0">
                <a:latin typeface="Comic Sans MS" panose="030F0702030302020204" pitchFamily="66" charset="0"/>
                <a:ea typeface="Comic Sans MS" charset="0"/>
                <a:cs typeface="Comic Sans MS" charset="0"/>
              </a:rPr>
              <a:t>The introduction of the terms ‘Additional Learning Needs’ (ALN) </a:t>
            </a:r>
          </a:p>
          <a:p>
            <a:pPr marL="457200" indent="-457200">
              <a:buAutoNum type="arabicPeriod"/>
            </a:pPr>
            <a:r>
              <a:rPr lang="en-GB" sz="2000" dirty="0">
                <a:latin typeface="Comic Sans MS" panose="030F0702030302020204" pitchFamily="66" charset="0"/>
                <a:ea typeface="Comic Sans MS" charset="0"/>
                <a:cs typeface="Comic Sans MS" charset="0"/>
              </a:rPr>
              <a:t>Extending the age group 0-25</a:t>
            </a:r>
          </a:p>
          <a:p>
            <a:pPr marL="457200" indent="-457200">
              <a:buAutoNum type="arabicPeriod"/>
            </a:pPr>
            <a:r>
              <a:rPr lang="en-GB" sz="2000" dirty="0">
                <a:latin typeface="Comic Sans MS" panose="030F0702030302020204" pitchFamily="66" charset="0"/>
                <a:ea typeface="Comic Sans MS" charset="0"/>
                <a:cs typeface="Comic Sans MS" charset="0"/>
              </a:rPr>
              <a:t>A unified statutory plan </a:t>
            </a:r>
          </a:p>
          <a:p>
            <a:pPr marL="457200" indent="-457200">
              <a:buAutoNum type="arabicPeriod"/>
            </a:pPr>
            <a:r>
              <a:rPr lang="en-GB" sz="2000" dirty="0">
                <a:latin typeface="Comic Sans MS" panose="030F0702030302020204" pitchFamily="66" charset="0"/>
                <a:ea typeface="Comic Sans MS" charset="0"/>
                <a:cs typeface="Comic Sans MS" charset="0"/>
              </a:rPr>
              <a:t>Increased participation of the Child or Young Person (CYP)</a:t>
            </a:r>
          </a:p>
          <a:p>
            <a:pPr marL="457200" indent="-457200">
              <a:buAutoNum type="arabicPeriod"/>
            </a:pPr>
            <a:r>
              <a:rPr lang="en-GB" sz="2000" dirty="0">
                <a:latin typeface="Comic Sans MS" panose="030F0702030302020204" pitchFamily="66" charset="0"/>
                <a:ea typeface="Comic Sans MS" charset="0"/>
                <a:cs typeface="Comic Sans MS" charset="0"/>
              </a:rPr>
              <a:t>High aspirations and improved outcomes</a:t>
            </a:r>
          </a:p>
          <a:p>
            <a:pPr marL="457200" indent="-457200">
              <a:buAutoNum type="arabicPeriod"/>
            </a:pPr>
            <a:r>
              <a:rPr lang="en-GB" sz="2000" dirty="0">
                <a:latin typeface="Comic Sans MS" panose="030F0702030302020204" pitchFamily="66" charset="0"/>
                <a:ea typeface="Comic Sans MS" charset="0"/>
                <a:cs typeface="Comic Sans MS" charset="0"/>
              </a:rPr>
              <a:t>Simpler system</a:t>
            </a:r>
          </a:p>
          <a:p>
            <a:pPr marL="457200" indent="-457200">
              <a:buAutoNum type="arabicPeriod"/>
            </a:pPr>
            <a:r>
              <a:rPr lang="en-GB" sz="2000" dirty="0">
                <a:latin typeface="Comic Sans MS" panose="030F0702030302020204" pitchFamily="66" charset="0"/>
                <a:ea typeface="Comic Sans MS" charset="0"/>
                <a:cs typeface="Comic Sans MS" charset="0"/>
              </a:rPr>
              <a:t>Increased participation and collaboration</a:t>
            </a:r>
          </a:p>
          <a:p>
            <a:pPr marL="457200" indent="-457200">
              <a:buAutoNum type="arabicPeriod"/>
            </a:pPr>
            <a:r>
              <a:rPr lang="en-GB" sz="2000" dirty="0">
                <a:latin typeface="Comic Sans MS" panose="030F0702030302020204" pitchFamily="66" charset="0"/>
                <a:ea typeface="Comic Sans MS" charset="0"/>
                <a:cs typeface="Comic Sans MS" charset="0"/>
              </a:rPr>
              <a:t>Avoiding disagreements and earlier disagreement resolution</a:t>
            </a:r>
          </a:p>
          <a:p>
            <a:pPr marL="457200" indent="-457200">
              <a:buAutoNum type="arabicPeriod"/>
            </a:pPr>
            <a:r>
              <a:rPr lang="en-GB" sz="2000" dirty="0">
                <a:latin typeface="Comic Sans MS" panose="030F0702030302020204" pitchFamily="66" charset="0"/>
                <a:ea typeface="Comic Sans MS" charset="0"/>
                <a:cs typeface="Comic Sans MS" charset="0"/>
              </a:rPr>
              <a:t>Clear and consistent rights of appeal</a:t>
            </a:r>
          </a:p>
          <a:p>
            <a:pPr marL="457200" indent="-457200">
              <a:buAutoNum type="arabicPeriod"/>
            </a:pPr>
            <a:r>
              <a:rPr lang="en-GB" sz="2000" dirty="0">
                <a:latin typeface="Comic Sans MS" panose="030F0702030302020204" pitchFamily="66" charset="0"/>
                <a:ea typeface="Comic Sans MS" charset="0"/>
                <a:cs typeface="Comic Sans MS" charset="0"/>
              </a:rPr>
              <a:t>ALN Code </a:t>
            </a:r>
          </a:p>
          <a:p>
            <a:pPr marL="0" indent="-228600">
              <a:lnSpc>
                <a:spcPct val="90000"/>
              </a:lnSpc>
            </a:pPr>
            <a:endParaRPr lang="en-US" sz="1900" dirty="0">
              <a:latin typeface="+mj-lt"/>
            </a:endParaRPr>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dirty="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val="296148962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How is ALN defined?</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429369" y="1708422"/>
            <a:ext cx="8229600" cy="44820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4300" indent="0" fontAlgn="auto">
              <a:lnSpc>
                <a:spcPct val="90000"/>
              </a:lnSpc>
              <a:spcAft>
                <a:spcPts val="0"/>
              </a:spcAft>
              <a:buNone/>
            </a:pPr>
            <a:endParaRPr lang="en-GB" sz="2000" i="1" dirty="0">
              <a:latin typeface="Comic Sans MS" panose="030F0702030302020204" pitchFamily="66" charset="0"/>
            </a:endParaRPr>
          </a:p>
          <a:p>
            <a:pPr marL="114300" indent="0" fontAlgn="auto">
              <a:lnSpc>
                <a:spcPct val="90000"/>
              </a:lnSpc>
              <a:spcAft>
                <a:spcPts val="0"/>
              </a:spcAft>
              <a:buNone/>
            </a:pPr>
            <a:endParaRPr lang="en-GB" sz="2000" i="1" dirty="0">
              <a:latin typeface="Comic Sans MS" panose="030F0702030302020204" pitchFamily="66" charset="0"/>
            </a:endParaRPr>
          </a:p>
          <a:p>
            <a:pPr marL="571500" indent="-457200" fontAlgn="auto">
              <a:lnSpc>
                <a:spcPct val="90000"/>
              </a:lnSpc>
              <a:spcAft>
                <a:spcPts val="0"/>
              </a:spcAft>
              <a:buAutoNum type="alphaLcParenBoth"/>
            </a:pPr>
            <a:r>
              <a:rPr lang="en-GB" sz="2000" i="1" dirty="0">
                <a:latin typeface="Comic Sans MS" panose="030F0702030302020204" pitchFamily="66" charset="0"/>
              </a:rPr>
              <a:t>has a significantly greater difficulty in learning than the majority of others of the same age, or </a:t>
            </a:r>
          </a:p>
          <a:p>
            <a:pPr marL="114300" indent="0" fontAlgn="auto">
              <a:lnSpc>
                <a:spcPct val="90000"/>
              </a:lnSpc>
              <a:spcAft>
                <a:spcPts val="0"/>
              </a:spcAft>
              <a:buNone/>
            </a:pPr>
            <a:endParaRPr lang="en-GB" sz="2000" i="1" dirty="0">
              <a:latin typeface="Comic Sans MS" panose="030F0702030302020204" pitchFamily="66" charset="0"/>
            </a:endParaRPr>
          </a:p>
          <a:p>
            <a:pPr marL="114300" indent="0" fontAlgn="auto">
              <a:lnSpc>
                <a:spcPct val="90000"/>
              </a:lnSpc>
              <a:spcAft>
                <a:spcPts val="0"/>
              </a:spcAft>
              <a:buNone/>
            </a:pPr>
            <a:r>
              <a:rPr lang="en-GB" sz="2000" i="1" dirty="0">
                <a:latin typeface="Comic Sans MS" panose="030F0702030302020204" pitchFamily="66" charset="0"/>
              </a:rPr>
              <a:t>(b) has a disability which prevents or hinders him or her from making use of the educational facilities generally provided for others of the same age in mainstream maintained schools or mainstream institutions in the further education sector.</a:t>
            </a:r>
            <a:endParaRPr lang="en-US" sz="1900" i="1" dirty="0">
              <a:latin typeface="Comic Sans MS" panose="030F0702030302020204" pitchFamily="66" charset="0"/>
            </a:endParaRPr>
          </a:p>
          <a:p>
            <a:pPr indent="-228600" fontAlgn="auto">
              <a:lnSpc>
                <a:spcPct val="90000"/>
              </a:lnSpc>
              <a:spcAft>
                <a:spcPts val="0"/>
              </a:spcAft>
            </a:pPr>
            <a:endParaRPr lang="en-US" sz="1900" dirty="0"/>
          </a:p>
          <a:p>
            <a:pPr marL="114300" indent="0" algn="r" fontAlgn="auto">
              <a:lnSpc>
                <a:spcPct val="90000"/>
              </a:lnSpc>
              <a:spcAft>
                <a:spcPts val="0"/>
              </a:spcAft>
              <a:buNone/>
            </a:pPr>
            <a:r>
              <a:rPr lang="en-US" sz="1900" b="1" dirty="0">
                <a:latin typeface="Comic Sans MS" panose="030F0702030302020204" pitchFamily="66" charset="0"/>
              </a:rPr>
              <a:t>Additional learning Needs Code for Wales 2021</a:t>
            </a:r>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dirty="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val="329137810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What about IDP’s?</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429369" y="1708422"/>
            <a:ext cx="8229600" cy="44820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dirty="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
        <p:nvSpPr>
          <p:cNvPr id="10" name="Content Placeholder 2">
            <a:extLst>
              <a:ext uri="{FF2B5EF4-FFF2-40B4-BE49-F238E27FC236}">
                <a16:creationId xmlns:a16="http://schemas.microsoft.com/office/drawing/2014/main" id="{025182DB-968E-4664-A67E-FDA4E86745DF}"/>
              </a:ext>
            </a:extLst>
          </p:cNvPr>
          <p:cNvSpPr txBox="1">
            <a:spLocks/>
          </p:cNvSpPr>
          <p:nvPr/>
        </p:nvSpPr>
        <p:spPr>
          <a:xfrm>
            <a:off x="323529" y="2089604"/>
            <a:ext cx="8610840" cy="411917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b="1" u="sng" dirty="0">
                <a:latin typeface="Comic Sans MS" panose="030F0702030302020204" pitchFamily="66" charset="0"/>
                <a:ea typeface="Comic Sans MS" charset="0"/>
                <a:cs typeface="Comic Sans MS" charset="0"/>
              </a:rPr>
              <a:t>IDP’s</a:t>
            </a:r>
          </a:p>
          <a:p>
            <a:pPr marL="0" indent="0">
              <a:buNone/>
            </a:pPr>
            <a:endParaRPr lang="en-GB" sz="2000" dirty="0">
              <a:latin typeface="Comic Sans MS" panose="030F0702030302020204" pitchFamily="66" charset="0"/>
              <a:ea typeface="Comic Sans MS" charset="0"/>
              <a:cs typeface="Comic Sans MS" charset="0"/>
            </a:endParaRPr>
          </a:p>
          <a:p>
            <a:pPr marL="0" indent="0">
              <a:buNone/>
            </a:pPr>
            <a:r>
              <a:rPr lang="en-GB" sz="2000" dirty="0">
                <a:latin typeface="Comic Sans MS" panose="030F0702030302020204" pitchFamily="66" charset="0"/>
                <a:ea typeface="Comic Sans MS" charset="0"/>
                <a:cs typeface="Comic Sans MS" charset="0"/>
              </a:rPr>
              <a:t>All children who are identified as having a significantly greater difficulty in learning will have an Individual Development Plan (IDP) written. </a:t>
            </a:r>
          </a:p>
          <a:p>
            <a:pPr marL="0" indent="0">
              <a:buNone/>
            </a:pPr>
            <a:r>
              <a:rPr lang="en-GB" sz="2000" dirty="0">
                <a:latin typeface="Comic Sans MS" panose="030F0702030302020204" pitchFamily="66" charset="0"/>
                <a:ea typeface="Comic Sans MS" charset="0"/>
                <a:cs typeface="Comic Sans MS" charset="0"/>
              </a:rPr>
              <a:t>– new unified plan replacing statements.</a:t>
            </a:r>
          </a:p>
          <a:p>
            <a:pPr marL="0" indent="0">
              <a:buNone/>
            </a:pPr>
            <a:r>
              <a:rPr lang="en-GB" sz="2000" dirty="0">
                <a:latin typeface="Comic Sans MS" panose="030F0702030302020204" pitchFamily="66" charset="0"/>
                <a:ea typeface="Comic Sans MS" charset="0"/>
                <a:cs typeface="Comic Sans MS" charset="0"/>
              </a:rPr>
              <a:t>- written with everyone involved in supporting the CYP – including their views if possible </a:t>
            </a:r>
          </a:p>
          <a:p>
            <a:pPr marL="0" indent="0">
              <a:buNone/>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Tree>
    <p:extLst>
      <p:ext uri="{BB962C8B-B14F-4D97-AF65-F5344CB8AC3E}">
        <p14:creationId xmlns:p14="http://schemas.microsoft.com/office/powerpoint/2010/main" val="28550931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Who will have an IDP?</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429369" y="1708422"/>
            <a:ext cx="8229600" cy="44820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
        <p:nvSpPr>
          <p:cNvPr id="10" name="Content Placeholder 2">
            <a:extLst>
              <a:ext uri="{FF2B5EF4-FFF2-40B4-BE49-F238E27FC236}">
                <a16:creationId xmlns:a16="http://schemas.microsoft.com/office/drawing/2014/main" id="{025182DB-968E-4664-A67E-FDA4E86745DF}"/>
              </a:ext>
            </a:extLst>
          </p:cNvPr>
          <p:cNvSpPr txBox="1">
            <a:spLocks/>
          </p:cNvSpPr>
          <p:nvPr/>
        </p:nvSpPr>
        <p:spPr>
          <a:xfrm>
            <a:off x="323529" y="2089604"/>
            <a:ext cx="8610840" cy="411917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900" dirty="0">
                <a:latin typeface="Comic Sans MS" panose="030F0702030302020204" pitchFamily="66" charset="0"/>
              </a:rPr>
              <a:t>Any child or young person who currently has a statement year 11 and below.</a:t>
            </a:r>
          </a:p>
          <a:p>
            <a:r>
              <a:rPr lang="en-US" sz="1900" dirty="0">
                <a:latin typeface="Comic Sans MS" panose="030F0702030302020204" pitchFamily="66" charset="0"/>
              </a:rPr>
              <a:t>Any child or young person who is currently at SA+ stage in the current system year 12 and below.</a:t>
            </a:r>
          </a:p>
          <a:p>
            <a:r>
              <a:rPr lang="en-US" sz="1900" dirty="0">
                <a:latin typeface="Comic Sans MS" panose="030F0702030302020204" pitchFamily="66" charset="0"/>
              </a:rPr>
              <a:t>Any child or young person who is newly identified as ALN.</a:t>
            </a:r>
          </a:p>
          <a:p>
            <a:r>
              <a:rPr lang="en-US" sz="1900" dirty="0">
                <a:latin typeface="Comic Sans MS" panose="030F0702030302020204" pitchFamily="66" charset="0"/>
              </a:rPr>
              <a:t>Any child or young person (or parent) who requests a move to the new ALN system.</a:t>
            </a:r>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Tree>
    <p:extLst>
      <p:ext uri="{BB962C8B-B14F-4D97-AF65-F5344CB8AC3E}">
        <p14:creationId xmlns:p14="http://schemas.microsoft.com/office/powerpoint/2010/main" val="29401396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What is an IDP?</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429369" y="1708422"/>
            <a:ext cx="8229600" cy="44820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
        <p:nvSpPr>
          <p:cNvPr id="10" name="Content Placeholder 2">
            <a:extLst>
              <a:ext uri="{FF2B5EF4-FFF2-40B4-BE49-F238E27FC236}">
                <a16:creationId xmlns:a16="http://schemas.microsoft.com/office/drawing/2014/main" id="{025182DB-968E-4664-A67E-FDA4E86745DF}"/>
              </a:ext>
            </a:extLst>
          </p:cNvPr>
          <p:cNvSpPr txBox="1">
            <a:spLocks/>
          </p:cNvSpPr>
          <p:nvPr/>
        </p:nvSpPr>
        <p:spPr>
          <a:xfrm>
            <a:off x="323529" y="2089604"/>
            <a:ext cx="8610840" cy="411917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900" dirty="0">
                <a:latin typeface="Comic Sans MS" panose="030F0702030302020204" pitchFamily="66" charset="0"/>
              </a:rPr>
              <a:t>Usually written by the school in collaboration with all involved with your child</a:t>
            </a:r>
          </a:p>
          <a:p>
            <a:r>
              <a:rPr lang="en-US" sz="1900" dirty="0">
                <a:latin typeface="Comic Sans MS" panose="030F0702030302020204" pitchFamily="66" charset="0"/>
              </a:rPr>
              <a:t>Legal document replacing statements, IEP’s and Learning Plans</a:t>
            </a:r>
          </a:p>
          <a:p>
            <a:r>
              <a:rPr lang="en-US" sz="1900" dirty="0">
                <a:latin typeface="Comic Sans MS" panose="030F0702030302020204" pitchFamily="66" charset="0"/>
              </a:rPr>
              <a:t>Focusses on what your child needs in order for them to reach their educational potential</a:t>
            </a:r>
          </a:p>
          <a:p>
            <a:r>
              <a:rPr lang="en-US" sz="1900" dirty="0">
                <a:latin typeface="Comic Sans MS" panose="030F0702030302020204" pitchFamily="66" charset="0"/>
              </a:rPr>
              <a:t>The information included will be used to inform the correct Additional Learning Provision</a:t>
            </a:r>
          </a:p>
          <a:p>
            <a:r>
              <a:rPr lang="en-US" sz="1900" dirty="0">
                <a:latin typeface="Comic Sans MS" panose="030F0702030302020204" pitchFamily="66" charset="0"/>
              </a:rPr>
              <a:t>The type of provision outlined, and the detail will depend on your child’s ALN</a:t>
            </a:r>
          </a:p>
          <a:p>
            <a:r>
              <a:rPr lang="en-US" sz="1900" dirty="0">
                <a:latin typeface="Comic Sans MS" panose="030F0702030302020204" pitchFamily="66" charset="0"/>
              </a:rPr>
              <a:t>Moves with your child as they transition through school.</a:t>
            </a:r>
          </a:p>
          <a:p>
            <a:r>
              <a:rPr lang="en-US" sz="1900" dirty="0">
                <a:latin typeface="Comic Sans MS" panose="030F0702030302020204" pitchFamily="66" charset="0"/>
              </a:rPr>
              <a:t>Schools will continue to set smaller termly targets to inform the IDP (school </a:t>
            </a:r>
            <a:r>
              <a:rPr lang="en-US" sz="1900">
                <a:latin typeface="Comic Sans MS" panose="030F0702030302020204" pitchFamily="66" charset="0"/>
              </a:rPr>
              <a:t>support plans).</a:t>
            </a:r>
            <a:endParaRPr lang="en-US" sz="1900" dirty="0">
              <a:latin typeface="Comic Sans MS" panose="030F0702030302020204" pitchFamily="66" charset="0"/>
            </a:endParaRPr>
          </a:p>
          <a:p>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Tree>
    <p:extLst>
      <p:ext uri="{BB962C8B-B14F-4D97-AF65-F5344CB8AC3E}">
        <p14:creationId xmlns:p14="http://schemas.microsoft.com/office/powerpoint/2010/main" val="212464387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What is ALP?</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429369" y="1708422"/>
            <a:ext cx="8229600" cy="44820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
        <p:nvSpPr>
          <p:cNvPr id="10" name="Content Placeholder 2">
            <a:extLst>
              <a:ext uri="{FF2B5EF4-FFF2-40B4-BE49-F238E27FC236}">
                <a16:creationId xmlns:a16="http://schemas.microsoft.com/office/drawing/2014/main" id="{025182DB-968E-4664-A67E-FDA4E86745DF}"/>
              </a:ext>
            </a:extLst>
          </p:cNvPr>
          <p:cNvSpPr txBox="1">
            <a:spLocks/>
          </p:cNvSpPr>
          <p:nvPr/>
        </p:nvSpPr>
        <p:spPr>
          <a:xfrm>
            <a:off x="323529" y="2089604"/>
            <a:ext cx="8610840" cy="411917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11" name="Content Placeholder 2">
            <a:extLst>
              <a:ext uri="{FF2B5EF4-FFF2-40B4-BE49-F238E27FC236}">
                <a16:creationId xmlns:a16="http://schemas.microsoft.com/office/drawing/2014/main" id="{B62C0CA8-0F18-4B20-8C61-02B6487D64AE}"/>
              </a:ext>
            </a:extLst>
          </p:cNvPr>
          <p:cNvSpPr txBox="1">
            <a:spLocks/>
          </p:cNvSpPr>
          <p:nvPr/>
        </p:nvSpPr>
        <p:spPr>
          <a:xfrm>
            <a:off x="475929" y="2242004"/>
            <a:ext cx="8610840" cy="411917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12" name="Content Placeholder 2">
            <a:extLst>
              <a:ext uri="{FF2B5EF4-FFF2-40B4-BE49-F238E27FC236}">
                <a16:creationId xmlns:a16="http://schemas.microsoft.com/office/drawing/2014/main" id="{50A23D3F-6335-49ED-B613-001DF5A9E24B}"/>
              </a:ext>
            </a:extLst>
          </p:cNvPr>
          <p:cNvSpPr txBox="1">
            <a:spLocks/>
          </p:cNvSpPr>
          <p:nvPr/>
        </p:nvSpPr>
        <p:spPr>
          <a:xfrm>
            <a:off x="171129" y="2165804"/>
            <a:ext cx="8610840" cy="411917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900" dirty="0">
                <a:latin typeface="Comic Sans MS" panose="030F0702030302020204" pitchFamily="66" charset="0"/>
              </a:rPr>
              <a:t>Stands for Additional Learning Provision</a:t>
            </a:r>
          </a:p>
          <a:p>
            <a:r>
              <a:rPr lang="en-US" sz="1900" dirty="0">
                <a:latin typeface="Comic Sans MS" panose="030F0702030302020204" pitchFamily="66" charset="0"/>
              </a:rPr>
              <a:t>Included within the IDP.</a:t>
            </a:r>
          </a:p>
          <a:p>
            <a:r>
              <a:rPr lang="en-US" sz="1900" dirty="0">
                <a:latin typeface="Comic Sans MS" panose="030F0702030302020204" pitchFamily="66" charset="0"/>
              </a:rPr>
              <a:t>Provision that will be given to your child as part of their IDP.</a:t>
            </a:r>
          </a:p>
          <a:p>
            <a:r>
              <a:rPr lang="en-US" sz="1900" dirty="0">
                <a:latin typeface="Comic Sans MS" panose="030F0702030302020204" pitchFamily="66" charset="0"/>
              </a:rPr>
              <a:t>Alongside the provision noted it says who will be responsible for providing the provision – </a:t>
            </a:r>
            <a:r>
              <a:rPr lang="en-US" sz="1900" dirty="0" err="1">
                <a:latin typeface="Comic Sans MS" panose="030F0702030302020204" pitchFamily="66" charset="0"/>
              </a:rPr>
              <a:t>eg</a:t>
            </a:r>
            <a:r>
              <a:rPr lang="en-US" sz="1900" dirty="0">
                <a:latin typeface="Comic Sans MS" panose="030F0702030302020204" pitchFamily="66" charset="0"/>
              </a:rPr>
              <a:t> school, specialist teacher, Health </a:t>
            </a:r>
          </a:p>
          <a:p>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Tree>
    <p:extLst>
      <p:ext uri="{BB962C8B-B14F-4D97-AF65-F5344CB8AC3E}">
        <p14:creationId xmlns:p14="http://schemas.microsoft.com/office/powerpoint/2010/main" val="365465236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AD908A4F-6C93-4DC8-8CBA-E5F80BE18458}"/>
              </a:ext>
            </a:extLst>
          </p:cNvPr>
          <p:cNvSpPr txBox="1">
            <a:spLocks/>
          </p:cNvSpPr>
          <p:nvPr/>
        </p:nvSpPr>
        <p:spPr>
          <a:xfrm>
            <a:off x="429369" y="238539"/>
            <a:ext cx="8263890" cy="143441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ct val="90000"/>
              </a:lnSpc>
              <a:spcAft>
                <a:spcPts val="600"/>
              </a:spcAft>
            </a:pPr>
            <a:r>
              <a:rPr lang="en-US" sz="4700" b="1" dirty="0">
                <a:latin typeface="Comic Sans MS" panose="030F0702030302020204" pitchFamily="66" charset="0"/>
              </a:rPr>
              <a:t>What does this mean for my child?</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A0080B9-5D6A-4789-A7B0-4B7F67A318CB}"/>
              </a:ext>
            </a:extLst>
          </p:cNvPr>
          <p:cNvSpPr txBox="1">
            <a:spLocks/>
          </p:cNvSpPr>
          <p:nvPr/>
        </p:nvSpPr>
        <p:spPr>
          <a:xfrm>
            <a:off x="429369" y="1708422"/>
            <a:ext cx="8229600" cy="44820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marL="0" indent="-228600" fontAlgn="auto">
              <a:lnSpc>
                <a:spcPct val="90000"/>
              </a:lnSpc>
              <a:spcAft>
                <a:spcPts val="0"/>
              </a:spcAft>
            </a:pPr>
            <a:endParaRPr lang="en-US" sz="1900" dirty="0"/>
          </a:p>
        </p:txBody>
      </p:sp>
      <p:sp>
        <p:nvSpPr>
          <p:cNvPr id="2" name="Footer Placeholder 1"/>
          <p:cNvSpPr>
            <a:spLocks noGrp="1"/>
          </p:cNvSpPr>
          <p:nvPr>
            <p:ph type="ftr" sz="quarter" idx="11"/>
          </p:nvPr>
        </p:nvSpPr>
        <p:spPr>
          <a:xfrm>
            <a:off x="3028950" y="6356350"/>
            <a:ext cx="3086100" cy="365125"/>
          </a:xfrm>
        </p:spPr>
        <p:txBody>
          <a:bodyPr vert="horz" lIns="91440" tIns="45720" rIns="91440" bIns="45720" rtlCol="0" anchor="ctr">
            <a:normAutofit/>
          </a:bodyPr>
          <a:lstStyle/>
          <a:p>
            <a:pPr fontAlgn="auto">
              <a:spcBef>
                <a:spcPts val="0"/>
              </a:spcBef>
              <a:spcAft>
                <a:spcPts val="600"/>
              </a:spcAft>
              <a:defRPr/>
            </a:pPr>
            <a:endParaRPr lang="en-US" altLang="en-US" kern="1200" dirty="0">
              <a:solidFill>
                <a:prstClr val="black">
                  <a:tint val="75000"/>
                </a:prstClr>
              </a:solidFill>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5733256"/>
            <a:ext cx="977993" cy="872264"/>
          </a:xfrm>
          <a:prstGeom prst="rect">
            <a:avLst/>
          </a:prstGeom>
        </p:spPr>
      </p:pic>
      <p:sp>
        <p:nvSpPr>
          <p:cNvPr id="8" name="Title 1">
            <a:extLst>
              <a:ext uri="{FF2B5EF4-FFF2-40B4-BE49-F238E27FC236}">
                <a16:creationId xmlns:a16="http://schemas.microsoft.com/office/drawing/2014/main" id="{ED293947-D24F-48C4-8546-16733C7010A0}"/>
              </a:ext>
            </a:extLst>
          </p:cNvPr>
          <p:cNvSpPr txBox="1">
            <a:spLocks/>
          </p:cNvSpPr>
          <p:nvPr/>
        </p:nvSpPr>
        <p:spPr>
          <a:xfrm>
            <a:off x="-324544" y="250436"/>
            <a:ext cx="997075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GB" b="1" dirty="0">
              <a:solidFill>
                <a:schemeClr val="bg1"/>
              </a:solidFill>
              <a:latin typeface="Comic Sans MS" charset="0"/>
              <a:ea typeface="Comic Sans MS" charset="0"/>
              <a:cs typeface="Comic Sans MS" charset="0"/>
            </a:endParaRPr>
          </a:p>
        </p:txBody>
      </p:sp>
      <p:sp>
        <p:nvSpPr>
          <p:cNvPr id="10" name="Content Placeholder 2">
            <a:extLst>
              <a:ext uri="{FF2B5EF4-FFF2-40B4-BE49-F238E27FC236}">
                <a16:creationId xmlns:a16="http://schemas.microsoft.com/office/drawing/2014/main" id="{025182DB-968E-4664-A67E-FDA4E86745DF}"/>
              </a:ext>
            </a:extLst>
          </p:cNvPr>
          <p:cNvSpPr txBox="1">
            <a:spLocks/>
          </p:cNvSpPr>
          <p:nvPr/>
        </p:nvSpPr>
        <p:spPr>
          <a:xfrm>
            <a:off x="323529" y="1838816"/>
            <a:ext cx="8610840" cy="466824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fontAlgn="auto">
              <a:lnSpc>
                <a:spcPct val="90000"/>
              </a:lnSpc>
              <a:spcAft>
                <a:spcPts val="0"/>
              </a:spcAft>
            </a:pPr>
            <a:r>
              <a:rPr lang="en-US" sz="1900" dirty="0"/>
              <a:t>If your child has an IDP this will be a legal document from January 2022.</a:t>
            </a:r>
          </a:p>
          <a:p>
            <a:pPr indent="-228600" fontAlgn="auto">
              <a:lnSpc>
                <a:spcPct val="90000"/>
              </a:lnSpc>
              <a:spcAft>
                <a:spcPts val="0"/>
              </a:spcAft>
            </a:pPr>
            <a:r>
              <a:rPr lang="en-US" sz="1900" dirty="0"/>
              <a:t>If your child has a statement, this will be replaced by an IDP from September 2022 on a rolling program with certain year groups in the first year and others in the second and third year. </a:t>
            </a:r>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endParaRPr lang="en-US" sz="1900" dirty="0"/>
          </a:p>
          <a:p>
            <a:pPr indent="-228600" fontAlgn="auto">
              <a:lnSpc>
                <a:spcPct val="90000"/>
              </a:lnSpc>
              <a:spcAft>
                <a:spcPts val="0"/>
              </a:spcAft>
            </a:pPr>
            <a:r>
              <a:rPr lang="en-US" sz="1900" dirty="0"/>
              <a:t>The annual review meeting will be the vehicle for gathering information to transfer to an IDP.</a:t>
            </a:r>
          </a:p>
          <a:p>
            <a:pPr indent="-228600" fontAlgn="auto">
              <a:lnSpc>
                <a:spcPct val="90000"/>
              </a:lnSpc>
              <a:spcAft>
                <a:spcPts val="0"/>
              </a:spcAft>
            </a:pPr>
            <a:r>
              <a:rPr lang="en-US" sz="1900" dirty="0"/>
              <a:t>As such annual review paperwork may look a little different this year as we prepare for this switch over.</a:t>
            </a:r>
          </a:p>
        </p:txBody>
      </p:sp>
      <p:graphicFrame>
        <p:nvGraphicFramePr>
          <p:cNvPr id="3" name="Table 2">
            <a:extLst>
              <a:ext uri="{FF2B5EF4-FFF2-40B4-BE49-F238E27FC236}">
                <a16:creationId xmlns:a16="http://schemas.microsoft.com/office/drawing/2014/main" id="{50E2F84B-410E-428C-0AAB-17F1EBE5AB03}"/>
              </a:ext>
            </a:extLst>
          </p:cNvPr>
          <p:cNvGraphicFramePr>
            <a:graphicFrameLocks noGrp="1"/>
          </p:cNvGraphicFramePr>
          <p:nvPr>
            <p:extLst>
              <p:ext uri="{D42A27DB-BD31-4B8C-83A1-F6EECF244321}">
                <p14:modId xmlns:p14="http://schemas.microsoft.com/office/powerpoint/2010/main" val="4063502088"/>
              </p:ext>
            </p:extLst>
          </p:nvPr>
        </p:nvGraphicFramePr>
        <p:xfrm>
          <a:off x="655737" y="3138896"/>
          <a:ext cx="7776864" cy="2005584"/>
        </p:xfrm>
        <a:graphic>
          <a:graphicData uri="http://schemas.openxmlformats.org/drawingml/2006/table">
            <a:tbl>
              <a:tblPr firstRow="1" firstCol="1" bandRow="1">
                <a:tableStyleId>{5C22544A-7EE6-4342-B048-85BDC9FD1C3A}</a:tableStyleId>
              </a:tblPr>
              <a:tblGrid>
                <a:gridCol w="3888432">
                  <a:extLst>
                    <a:ext uri="{9D8B030D-6E8A-4147-A177-3AD203B41FA5}">
                      <a16:colId xmlns:a16="http://schemas.microsoft.com/office/drawing/2014/main" val="3558163132"/>
                    </a:ext>
                  </a:extLst>
                </a:gridCol>
                <a:gridCol w="3888432">
                  <a:extLst>
                    <a:ext uri="{9D8B030D-6E8A-4147-A177-3AD203B41FA5}">
                      <a16:colId xmlns:a16="http://schemas.microsoft.com/office/drawing/2014/main" val="1861785485"/>
                    </a:ext>
                  </a:extLst>
                </a:gridCol>
              </a:tblGrid>
              <a:tr h="492219">
                <a:tc>
                  <a:txBody>
                    <a:bodyPr/>
                    <a:lstStyle/>
                    <a:p>
                      <a:pPr>
                        <a:lnSpc>
                          <a:spcPct val="107000"/>
                        </a:lnSpc>
                        <a:spcAft>
                          <a:spcPts val="800"/>
                        </a:spcAft>
                      </a:pPr>
                      <a:r>
                        <a:rPr lang="en-GB" sz="1200" dirty="0">
                          <a:effectLst/>
                        </a:rPr>
                        <a:t>School year 2022 to 2023 – children with provision via statements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95250" marT="142875" marB="142875"/>
                </a:tc>
                <a:tc>
                  <a:txBody>
                    <a:bodyPr/>
                    <a:lstStyle/>
                    <a:p>
                      <a:pPr>
                        <a:lnSpc>
                          <a:spcPct val="107000"/>
                        </a:lnSpc>
                        <a:spcAft>
                          <a:spcPts val="800"/>
                        </a:spcAft>
                      </a:pPr>
                      <a:r>
                        <a:rPr lang="en-GB" sz="1400" dirty="0">
                          <a:solidFill>
                            <a:schemeClr val="tx1"/>
                          </a:solidFill>
                          <a:effectLst/>
                        </a:rPr>
                        <a:t>Nursery, Reception, Year 6, Year 10 and Year 11</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95250" marT="142875" marB="142875">
                    <a:solidFill>
                      <a:schemeClr val="bg2"/>
                    </a:solidFill>
                  </a:tcPr>
                </a:tc>
                <a:extLst>
                  <a:ext uri="{0D108BD9-81ED-4DB2-BD59-A6C34878D82A}">
                    <a16:rowId xmlns:a16="http://schemas.microsoft.com/office/drawing/2014/main" val="239298831"/>
                  </a:ext>
                </a:extLst>
              </a:tr>
              <a:tr h="492219">
                <a:tc>
                  <a:txBody>
                    <a:bodyPr/>
                    <a:lstStyle/>
                    <a:p>
                      <a:pPr>
                        <a:lnSpc>
                          <a:spcPct val="107000"/>
                        </a:lnSpc>
                        <a:spcAft>
                          <a:spcPts val="800"/>
                        </a:spcAft>
                      </a:pPr>
                      <a:r>
                        <a:rPr lang="en-GB" sz="1200" dirty="0">
                          <a:effectLst/>
                        </a:rPr>
                        <a:t>School year 2023 to 2024 – children with provision via statements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95250" marT="142875" marB="142875"/>
                </a:tc>
                <a:tc>
                  <a:txBody>
                    <a:bodyPr/>
                    <a:lstStyle/>
                    <a:p>
                      <a:pPr>
                        <a:lnSpc>
                          <a:spcPct val="107000"/>
                        </a:lnSpc>
                        <a:spcAft>
                          <a:spcPts val="800"/>
                        </a:spcAft>
                      </a:pPr>
                      <a:r>
                        <a:rPr lang="en-GB" sz="1400" b="1" dirty="0">
                          <a:solidFill>
                            <a:schemeClr val="tx1"/>
                          </a:solidFill>
                          <a:effectLst/>
                        </a:rPr>
                        <a:t>Year 2, Year 6, Year 9 and Year 10</a:t>
                      </a: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95250" marT="142875" marB="142875">
                    <a:solidFill>
                      <a:schemeClr val="bg2"/>
                    </a:solidFill>
                  </a:tcPr>
                </a:tc>
                <a:extLst>
                  <a:ext uri="{0D108BD9-81ED-4DB2-BD59-A6C34878D82A}">
                    <a16:rowId xmlns:a16="http://schemas.microsoft.com/office/drawing/2014/main" val="2674902056"/>
                  </a:ext>
                </a:extLst>
              </a:tr>
              <a:tr h="492219">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dirty="0">
                          <a:effectLst/>
                        </a:rPr>
                        <a:t>School year 2024 to 2025 – children with provision via statements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95250" marT="142875" marB="142875"/>
                </a:tc>
                <a:tc>
                  <a:txBody>
                    <a:bodyPr/>
                    <a:lstStyle/>
                    <a:p>
                      <a:pPr>
                        <a:lnSpc>
                          <a:spcPct val="107000"/>
                        </a:lnSpc>
                        <a:spcAft>
                          <a:spcPts val="800"/>
                        </a:spcAft>
                      </a:pPr>
                      <a:r>
                        <a:rPr lang="en-GB" sz="1400" b="1" dirty="0">
                          <a:solidFill>
                            <a:schemeClr val="tx1"/>
                          </a:solidFill>
                          <a:effectLst/>
                        </a:rPr>
                        <a:t>Year 4, Year 5, Year 6, Year 9, </a:t>
                      </a: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95250" marT="142875" marB="142875">
                    <a:solidFill>
                      <a:schemeClr val="bg2"/>
                    </a:solidFill>
                  </a:tcPr>
                </a:tc>
                <a:extLst>
                  <a:ext uri="{0D108BD9-81ED-4DB2-BD59-A6C34878D82A}">
                    <a16:rowId xmlns:a16="http://schemas.microsoft.com/office/drawing/2014/main" val="1810576181"/>
                  </a:ext>
                </a:extLst>
              </a:tr>
            </a:tbl>
          </a:graphicData>
        </a:graphic>
      </p:graphicFrame>
    </p:spTree>
    <p:extLst>
      <p:ext uri="{BB962C8B-B14F-4D97-AF65-F5344CB8AC3E}">
        <p14:creationId xmlns:p14="http://schemas.microsoft.com/office/powerpoint/2010/main" val="578687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6744</TotalTime>
  <Words>1867</Words>
  <Application>Microsoft Office PowerPoint</Application>
  <PresentationFormat>On-screen Show (4:3)</PresentationFormat>
  <Paragraphs>212</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ＭＳ Ｐゴシック</vt:lpstr>
      <vt:lpstr>Arial</vt:lpstr>
      <vt:lpstr>Calibri</vt:lpstr>
      <vt:lpstr>Comic Sans MS</vt:lpstr>
      <vt:lpstr>Times New Roman</vt:lpstr>
      <vt:lpstr>Office Theme</vt:lpstr>
      <vt:lpstr>PowerPoint Presentation</vt:lpstr>
      <vt:lpstr>New System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Cardiff Council   -   Cyngor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Aims of the Day</dc:title>
  <dc:creator>Cardiff Council  -  Cyngor Caerdydd</dc:creator>
  <cp:lastModifiedBy>Victoria Jarvis</cp:lastModifiedBy>
  <cp:revision>371</cp:revision>
  <cp:lastPrinted>2017-06-07T12:11:04Z</cp:lastPrinted>
  <dcterms:created xsi:type="dcterms:W3CDTF">2011-06-09T10:32:28Z</dcterms:created>
  <dcterms:modified xsi:type="dcterms:W3CDTF">2024-01-26T09:21:54Z</dcterms:modified>
</cp:coreProperties>
</file>